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39"/>
  </p:notesMasterIdLst>
  <p:sldIdLst>
    <p:sldId id="440" r:id="rId3"/>
    <p:sldId id="568" r:id="rId4"/>
    <p:sldId id="555" r:id="rId5"/>
    <p:sldId id="561" r:id="rId6"/>
    <p:sldId id="595" r:id="rId7"/>
    <p:sldId id="562" r:id="rId8"/>
    <p:sldId id="563" r:id="rId9"/>
    <p:sldId id="564" r:id="rId10"/>
    <p:sldId id="588" r:id="rId11"/>
    <p:sldId id="585" r:id="rId12"/>
    <p:sldId id="586" r:id="rId13"/>
    <p:sldId id="587" r:id="rId14"/>
    <p:sldId id="565" r:id="rId15"/>
    <p:sldId id="566" r:id="rId16"/>
    <p:sldId id="569" r:id="rId17"/>
    <p:sldId id="589" r:id="rId18"/>
    <p:sldId id="570" r:id="rId19"/>
    <p:sldId id="590" r:id="rId20"/>
    <p:sldId id="572" r:id="rId21"/>
    <p:sldId id="571" r:id="rId22"/>
    <p:sldId id="578" r:id="rId23"/>
    <p:sldId id="579" r:id="rId24"/>
    <p:sldId id="574" r:id="rId25"/>
    <p:sldId id="592" r:id="rId26"/>
    <p:sldId id="593" r:id="rId27"/>
    <p:sldId id="581" r:id="rId28"/>
    <p:sldId id="576" r:id="rId29"/>
    <p:sldId id="580" r:id="rId30"/>
    <p:sldId id="560" r:id="rId31"/>
    <p:sldId id="582" r:id="rId32"/>
    <p:sldId id="584" r:id="rId33"/>
    <p:sldId id="577" r:id="rId34"/>
    <p:sldId id="594" r:id="rId35"/>
    <p:sldId id="583" r:id="rId36"/>
    <p:sldId id="531" r:id="rId37"/>
    <p:sldId id="557" r:id="rId38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FFFF"/>
    <a:srgbClr val="FF6600"/>
    <a:srgbClr val="E9EDF4"/>
    <a:srgbClr val="1F497D"/>
    <a:srgbClr val="002DFA"/>
    <a:srgbClr val="FFFF66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84281" autoAdjust="0"/>
  </p:normalViewPr>
  <p:slideViewPr>
    <p:cSldViewPr>
      <p:cViewPr>
        <p:scale>
          <a:sx n="86" d="100"/>
          <a:sy n="86" d="100"/>
        </p:scale>
        <p:origin x="-1526" y="-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09F0C5-BD96-4CD9-A58A-77DA8C75F471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2" tIns="46081" rIns="92162" bIns="4608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2162" tIns="46081" rIns="92162" bIns="4608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73DC00D-354C-44D7-B692-E814324F9F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7602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6C9DB6-F42C-4B7E-AA66-D0BB6917442B}" type="slidenum">
              <a:rPr lang="ru-RU" altLang="ru-RU" sz="1200" smtClean="0">
                <a:latin typeface="Calibri" pitchFamily="34" charset="0"/>
              </a:rPr>
              <a:pPr eaLnBrk="1" hangingPunct="1"/>
              <a:t>1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096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D2662A-C350-404C-ABDC-1999EF40D55A}" type="slidenum">
              <a:rPr lang="ru-RU" altLang="ru-RU" sz="1200" smtClean="0">
                <a:latin typeface="Calibri" pitchFamily="34" charset="0"/>
              </a:rPr>
              <a:pPr eaLnBrk="1" hangingPunct="1"/>
              <a:t>13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198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9645E5F-23DE-4B81-A655-E72BAE6B58E0}" type="slidenum">
              <a:rPr lang="ru-RU" altLang="ru-RU" sz="1200" smtClean="0">
                <a:latin typeface="Calibri" pitchFamily="34" charset="0"/>
              </a:rPr>
              <a:pPr eaLnBrk="1" hangingPunct="1"/>
              <a:t>14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403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BA73F2-4C13-48F9-B01D-1B8E3F02D294}" type="slidenum">
              <a:rPr lang="ru-RU" altLang="ru-RU" sz="1200" smtClean="0">
                <a:latin typeface="Calibri" pitchFamily="34" charset="0"/>
              </a:rPr>
              <a:pPr eaLnBrk="1" hangingPunct="1"/>
              <a:t>15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403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BA73F2-4C13-48F9-B01D-1B8E3F02D294}" type="slidenum">
              <a:rPr lang="ru-RU" altLang="ru-RU" sz="1200" smtClean="0">
                <a:latin typeface="Calibri" pitchFamily="34" charset="0"/>
              </a:rPr>
              <a:pPr eaLnBrk="1" hangingPunct="1"/>
              <a:t>16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506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D376BD-DDF4-42A3-AF82-78DED9ABCC4D}" type="slidenum">
              <a:rPr lang="ru-RU" altLang="ru-RU" sz="1200" smtClean="0">
                <a:latin typeface="Calibri" pitchFamily="34" charset="0"/>
              </a:rPr>
              <a:pPr eaLnBrk="1" hangingPunct="1"/>
              <a:t>17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506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D376BD-DDF4-42A3-AF82-78DED9ABCC4D}" type="slidenum">
              <a:rPr lang="ru-RU" altLang="ru-RU" sz="1200" smtClean="0">
                <a:latin typeface="Calibri" pitchFamily="34" charset="0"/>
              </a:rPr>
              <a:pPr eaLnBrk="1" hangingPunct="1"/>
              <a:t>18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A28897-EBE4-4AC1-A790-FB434DA05EB0}" type="slidenum">
              <a:rPr lang="ru-RU" altLang="ru-RU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19</a:t>
            </a:fld>
            <a:endParaRPr lang="ru-RU" altLang="ru-RU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608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45B026D-E673-4331-84E4-E95D574E9BC9}" type="slidenum">
              <a:rPr lang="ru-RU" altLang="ru-RU" sz="1200" smtClean="0">
                <a:latin typeface="Calibri" pitchFamily="34" charset="0"/>
              </a:rPr>
              <a:pPr eaLnBrk="1" hangingPunct="1"/>
              <a:t>20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D6A762F-C5F0-430A-94CD-EC60D7C7EF05}" type="slidenum">
              <a:rPr lang="ru-RU" altLang="ru-RU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21</a:t>
            </a:fld>
            <a:endParaRPr lang="ru-RU" altLang="ru-RU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AF7F3C-F766-49C6-AD5A-C057DDE5EA3A}" type="slidenum">
              <a:rPr lang="ru-RU" altLang="ru-RU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22</a:t>
            </a:fld>
            <a:endParaRPr lang="ru-RU" altLang="ru-RU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964C492-FA21-4857-B049-6AD548DD9226}" type="slidenum">
              <a:rPr lang="ru-RU" altLang="ru-RU" sz="1200">
                <a:latin typeface="Calibri" pitchFamily="34" charset="0"/>
              </a:rPr>
              <a:pPr algn="r" eaLnBrk="1" hangingPunct="1"/>
              <a:t>3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DBCBD5-6707-44F7-A313-8F3EF20C95FC}" type="slidenum">
              <a:rPr lang="ru-RU" altLang="ru-RU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23</a:t>
            </a:fld>
            <a:endParaRPr lang="ru-RU" altLang="ru-RU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DBCBD5-6707-44F7-A313-8F3EF20C95FC}" type="slidenum">
              <a:rPr lang="ru-RU" altLang="ru-RU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24</a:t>
            </a:fld>
            <a:endParaRPr lang="ru-RU" altLang="ru-RU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DBCBD5-6707-44F7-A313-8F3EF20C95FC}" type="slidenum">
              <a:rPr lang="ru-RU" altLang="ru-RU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25</a:t>
            </a:fld>
            <a:endParaRPr lang="ru-RU" altLang="ru-RU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5300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7B657A6-E478-42F9-85FB-BED39134C873}" type="slidenum">
              <a:rPr lang="ru-RU" altLang="ru-RU" sz="1200">
                <a:latin typeface="Calibri" pitchFamily="34" charset="0"/>
              </a:rPr>
              <a:pPr algn="r" eaLnBrk="1" hangingPunct="1"/>
              <a:t>26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4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CD8C571-5C30-4C03-9939-8624AB3D761F}" type="slidenum">
              <a:rPr lang="ru-RU" altLang="ru-RU" sz="1200">
                <a:latin typeface="Calibri" pitchFamily="34" charset="0"/>
              </a:rPr>
              <a:pPr algn="r" eaLnBrk="1" hangingPunct="1"/>
              <a:t>27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654C64A-B8E0-48D0-BB73-DEBE4402FA48}" type="slidenum">
              <a:rPr lang="ru-RU" altLang="ru-RU" sz="1200">
                <a:latin typeface="Calibri" pitchFamily="34" charset="0"/>
              </a:rPr>
              <a:pPr algn="r" eaLnBrk="1" hangingPunct="1"/>
              <a:t>28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6F396BF-4A13-4085-9253-BD253A3C6D6F}" type="slidenum">
              <a:rPr lang="ru-RU" altLang="ru-RU" sz="1200">
                <a:latin typeface="Calibri" pitchFamily="34" charset="0"/>
              </a:rPr>
              <a:pPr algn="r" eaLnBrk="1" hangingPunct="1"/>
              <a:t>29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8372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522EEAF-F8A2-4385-9CEB-EB35B36F08B7}" type="slidenum">
              <a:rPr lang="ru-RU" altLang="ru-RU" sz="1200">
                <a:latin typeface="Calibri" pitchFamily="34" charset="0"/>
              </a:rPr>
              <a:pPr algn="r" eaLnBrk="1" hangingPunct="1"/>
              <a:t>30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0612D1-D4E1-4188-A51B-5BEACC64CEF3}" type="slidenum">
              <a:rPr lang="ru-RU" altLang="ru-RU" sz="1200" smtClean="0">
                <a:latin typeface="Calibri" pitchFamily="34" charset="0"/>
              </a:rPr>
              <a:pPr eaLnBrk="1" hangingPunct="1"/>
              <a:t>31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73897B-E94A-43C2-9DB9-F24C9944B085}" type="slidenum">
              <a:rPr lang="ru-RU" altLang="ru-RU" sz="1200" smtClean="0">
                <a:latin typeface="Calibri" pitchFamily="34" charset="0"/>
              </a:rPr>
              <a:pPr eaLnBrk="1" hangingPunct="1"/>
              <a:t>32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EC5A5BF-5BD5-4310-A521-CC40B6A85177}" type="slidenum">
              <a:rPr lang="ru-RU" altLang="ru-RU" sz="1200">
                <a:latin typeface="Calibri" pitchFamily="34" charset="0"/>
              </a:rPr>
              <a:pPr algn="r" eaLnBrk="1" hangingPunct="1"/>
              <a:t>6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73897B-E94A-43C2-9DB9-F24C9944B085}" type="slidenum">
              <a:rPr lang="ru-RU" altLang="ru-RU" sz="1200" smtClean="0">
                <a:latin typeface="Calibri" pitchFamily="34" charset="0"/>
              </a:rPr>
              <a:pPr eaLnBrk="1" hangingPunct="1"/>
              <a:t>33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EC8214-6422-4D6E-9A94-A1204F30B532}" type="slidenum">
              <a:rPr lang="ru-RU" altLang="ru-RU" sz="1200" smtClean="0">
                <a:latin typeface="Calibri" pitchFamily="34" charset="0"/>
              </a:rPr>
              <a:pPr eaLnBrk="1" hangingPunct="1"/>
              <a:t>34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3492" name="Номер слайда 3"/>
          <p:cNvSpPr txBox="1">
            <a:spLocks noGrp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5289BD9-2D54-4340-ABB9-4197741A00BC}" type="slidenum">
              <a:rPr lang="ru-RU" altLang="ru-RU" sz="1200">
                <a:latin typeface="Calibri" pitchFamily="34" charset="0"/>
              </a:rPr>
              <a:pPr algn="r" eaLnBrk="1" hangingPunct="1"/>
              <a:t>35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0A3DCB9-5EFB-46DC-ACC6-94CE52A5E61B}" type="slidenum">
              <a:rPr lang="ru-RU" altLang="ru-RU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7</a:t>
            </a:fld>
            <a:endParaRPr lang="ru-RU" altLang="ru-RU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99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BC422F-48DD-4766-A621-50DE524B55E7}" type="slidenum">
              <a:rPr lang="ru-RU" altLang="ru-RU" sz="1200" smtClean="0">
                <a:latin typeface="Calibri" pitchFamily="34" charset="0"/>
              </a:rPr>
              <a:pPr eaLnBrk="1" hangingPunct="1"/>
              <a:t>8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99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BC422F-48DD-4766-A621-50DE524B55E7}" type="slidenum">
              <a:rPr lang="ru-RU" altLang="ru-RU" sz="1200" smtClean="0">
                <a:latin typeface="Calibri" pitchFamily="34" charset="0"/>
              </a:rPr>
              <a:pPr eaLnBrk="1" hangingPunct="1"/>
              <a:t>9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99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BC422F-48DD-4766-A621-50DE524B55E7}" type="slidenum">
              <a:rPr lang="ru-RU" altLang="ru-RU" sz="1200" smtClean="0">
                <a:latin typeface="Calibri" pitchFamily="34" charset="0"/>
              </a:rPr>
              <a:pPr eaLnBrk="1" hangingPunct="1"/>
              <a:t>10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99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BC422F-48DD-4766-A621-50DE524B55E7}" type="slidenum">
              <a:rPr lang="ru-RU" altLang="ru-RU" sz="1200" smtClean="0">
                <a:latin typeface="Calibri" pitchFamily="34" charset="0"/>
              </a:rPr>
              <a:pPr eaLnBrk="1" hangingPunct="1"/>
              <a:t>11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99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BC422F-48DD-4766-A621-50DE524B55E7}" type="slidenum">
              <a:rPr lang="ru-RU" altLang="ru-RU" sz="1200" smtClean="0">
                <a:latin typeface="Calibri" pitchFamily="34" charset="0"/>
              </a:rPr>
              <a:pPr eaLnBrk="1" hangingPunct="1"/>
              <a:t>12</a:t>
            </a:fld>
            <a:endParaRPr lang="ru-RU" altLang="ru-RU" sz="12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167F7-9DD5-4BC3-B5E5-E177B249B5CA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8A9D7-BE02-4809-8310-085D323DE3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440831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E7BE-5A3D-4467-9511-F25605CDE531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F0020-ECD5-4FF0-B38E-B5FA5A4C61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59244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8A7C-C2BC-4203-972C-A04BBFA8D954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8C29-703C-4E57-B76C-6E6D7CE3B9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630883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3D8D2-0E5E-400D-BFFB-EC80C1A5F0E4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D9744-9099-4137-BCF5-2DAC322206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498425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AA67F-CE87-480C-A09C-8E0F70ACA264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C32F9-ED00-42A7-A111-E181F5461F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168475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4AEE3-2BD4-476E-AA15-2EDF7D9FDAD0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E72EB-22F4-4C71-A02C-A2F8EB8A77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85946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5BA00-0C6A-4E3A-8876-5E74198E3B08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F1347-CDC1-47B5-836E-999D3E92D5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640701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9AB32-8BC6-4653-8B2C-7C4494DCDCC0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94DA1-E13B-4513-9D0F-C587234472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582178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82248-F614-43D9-A9E3-40A5672B1A3E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4377-BEBD-4393-95E2-E4455760FD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543778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0A782-864E-4DBE-B9A1-41837B8F098B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D2D3A-9450-4CEB-AD50-12051BD150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940959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F370-C952-4ED7-919C-348237E3B57E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A7B9C-2DF0-49B6-AB9A-833B2062C4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93430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91BED-61DB-4016-900F-7418536A524B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7BA1-467D-435A-80AD-5402A11689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09634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0091-DBE9-4FD9-A6A9-1F56AC8CA0E1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39B6-F51C-42C5-BB8B-D6ECBDD445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6377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AD65-B990-41B6-A2F2-8F9AE5C0BCAB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B275-076E-4053-897B-24C83BF166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48922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2468C-26BA-46AD-8E95-8D9F0D759FD3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03C99-2978-44AE-9559-945B6EA39C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023728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DAC8-6187-4019-995D-FB45ACBB95C5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0E0C-C29D-4506-8C4D-C12AB90B79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80726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98145-D778-4CF4-A61F-AFC22612AD91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D83F-28B6-47D1-AE48-AE80B3BD11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928936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7EA81-7C21-4F6C-9495-33B1AE379DFF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FC7F-F0FA-445E-BE35-228CE059E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74415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851F6-4A81-4B96-9509-BC5555B5A8E4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17682-2B2C-4367-A906-0F2F5A40A0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17785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60D71-0CD3-414A-BDCA-5E7E4A4642C9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98ED9-B354-45E5-B615-6A24047739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9067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54BF-E05B-4138-ACA3-161840E50B5E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7AAB7-E4EC-4ED2-8868-D0A54B3A57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61301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F928F-43FE-4211-9CF4-CA9DCCBE1A15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F7A6-A684-43A3-8F3D-09104C934C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7851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5AAFC-AF4E-40E2-A632-43D9364A4221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193F-B309-435E-BAAD-E94AA6A22B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0131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61BC6-9450-4F23-8D52-205EBC0F9B4E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B143-2CCB-4B20-B60A-5079ADBE13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952588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0F04-750D-47BA-9AFE-7546C0EA1443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971F076-47B6-4C1D-A002-71B433D8B0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F5A212-2606-4E9A-804A-2673F8B28387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E9EEE38-C405-4980-A8F8-36803AB3A9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://images.yandex.ru/yandsearch?text=%D0%9D%D0%B0%D1%83%D1%87%D0%BD%D1%8B%D0%B9++%D1%86%D0%B5%D0%BD%D1%82%D1%80+%D0%A0%D0%90%D0%9D+%D0%B2+%D0%A7%D0%B5%D1%80%D0%BD%D0%BE%D0%B3%D0%BE%D0%BB%D0%BE%D0%B2%D0%BA%D0%B5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hyperlink" Target="https://e.mail.ru/attachment/14761843800000000478/0;1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hyperlink" Target="https://e.mail.ru/attachment/14761843800000000478/0;1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9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hyperlink" Target="https://e.mail.ru/attachment/14761843800000000478/0;1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11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9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hyperlink" Target="https://e.mail.ru/attachment/14761843800000000478/0;1" TargetMode="External"/><Relationship Id="rId10" Type="http://schemas.openxmlformats.org/officeDocument/2006/relationships/image" Target="../media/image38.jpeg"/><Relationship Id="rId4" Type="http://schemas.openxmlformats.org/officeDocument/2006/relationships/image" Target="../media/image11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9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hyperlink" Target="https://e.mail.ru/attachment/14761843800000000478/0;1" TargetMode="External"/><Relationship Id="rId10" Type="http://schemas.openxmlformats.org/officeDocument/2006/relationships/image" Target="../media/image43.jpeg"/><Relationship Id="rId4" Type="http://schemas.openxmlformats.org/officeDocument/2006/relationships/image" Target="../media/image11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9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hyperlink" Target="https://e.mail.ru/attachment/14761843800000000478/0;1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9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hyperlink" Target="https://e.mail.ru/attachment/14761843800000000478/0;1" TargetMode="External"/><Relationship Id="rId10" Type="http://schemas.openxmlformats.org/officeDocument/2006/relationships/image" Target="../media/image55.jpeg"/><Relationship Id="rId4" Type="http://schemas.openxmlformats.org/officeDocument/2006/relationships/image" Target="../media/image11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9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hyperlink" Target="https://e.mail.ru/attachment/14761843800000000478/0;1" TargetMode="External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11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5" Type="http://schemas.openxmlformats.org/officeDocument/2006/relationships/hyperlink" Target="https://e.mail.ru/attachment/14761843800000000478/0;1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9.pn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jpeg"/><Relationship Id="rId5" Type="http://schemas.openxmlformats.org/officeDocument/2006/relationships/hyperlink" Target="https://e.mail.ru/attachment/14761843800000000478/0;1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9.png"/><Relationship Id="rId9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.png"/><Relationship Id="rId9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9.jpe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.pn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9.png"/><Relationship Id="rId9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3.png"/><Relationship Id="rId5" Type="http://schemas.openxmlformats.org/officeDocument/2006/relationships/hyperlink" Target="https://rutube.ru/u/duchg/" TargetMode="External"/><Relationship Id="rId4" Type="http://schemas.openxmlformats.org/officeDocument/2006/relationships/hyperlink" Target="https://duchg.ru/category/newsnauka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9.pn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9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9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7.jpeg"/><Relationship Id="rId5" Type="http://schemas.openxmlformats.org/officeDocument/2006/relationships/hyperlink" Target="https://theweldercatherine.ru/lapsha_na_ushi/" TargetMode="External"/><Relationship Id="rId4" Type="http://schemas.openxmlformats.org/officeDocument/2006/relationships/image" Target="../media/image1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9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png"/><Relationship Id="rId9" Type="http://schemas.openxmlformats.org/officeDocument/2006/relationships/image" Target="../media/image1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9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hyperlink" Target="https://e.mail.ru/attachment/14761843800000000478/0;1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hyperlink" Target="https://e.mail.ru/attachment/14761843800000000478/0;1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2088"/>
            <a:ext cx="2200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Подзаголовок 2"/>
          <p:cNvSpPr>
            <a:spLocks/>
          </p:cNvSpPr>
          <p:nvPr/>
        </p:nvSpPr>
        <p:spPr bwMode="auto">
          <a:xfrm>
            <a:off x="104775" y="6294438"/>
            <a:ext cx="1830388" cy="3857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buFont typeface="Arial" panose="020B0604020202020204" pitchFamily="34" charset="0"/>
              <a:buNone/>
              <a:defRPr/>
            </a:pPr>
            <a:r>
              <a:rPr lang="ru-RU" altLang="ru-RU" sz="1200" i="1" dirty="0" smtClean="0">
                <a:solidFill>
                  <a:srgbClr val="898989"/>
                </a:solidFill>
                <a:latin typeface="+mj-lt"/>
                <a:cs typeface="Arial" panose="020B0604020202020204" pitchFamily="34" charset="0"/>
              </a:rPr>
              <a:t>Март  2025 </a:t>
            </a:r>
            <a:r>
              <a:rPr lang="ru-RU" altLang="ru-RU" sz="1200" i="1" dirty="0">
                <a:solidFill>
                  <a:srgbClr val="898989"/>
                </a:solidFill>
                <a:latin typeface="+mj-lt"/>
                <a:cs typeface="Arial" panose="020B0604020202020204" pitchFamily="34" charset="0"/>
              </a:rPr>
              <a:t>г. </a:t>
            </a:r>
          </a:p>
        </p:txBody>
      </p:sp>
      <p:sp>
        <p:nvSpPr>
          <p:cNvPr id="3077" name="Rectangle 2">
            <a:hlinkClick r:id="rId5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078" name="Rectangle 3">
            <a:hlinkClick r:id="rId5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6438" y="282575"/>
            <a:ext cx="4752975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Федеральное государственное 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бюджетное учреждение культуры 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Дом ученых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Научного центра Российской академии наук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в Черноголовке</a:t>
            </a:r>
          </a:p>
        </p:txBody>
      </p:sp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69850" y="1279525"/>
            <a:ext cx="16541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00" b="1">
                <a:solidFill>
                  <a:schemeClr val="tx2"/>
                </a:solidFill>
                <a:latin typeface="Arial" charset="0"/>
              </a:rPr>
              <a:t>МИНИСТЕРСТВО НАУКИ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00" b="1">
                <a:solidFill>
                  <a:schemeClr val="tx2"/>
                </a:solidFill>
                <a:latin typeface="Arial" charset="0"/>
              </a:rPr>
              <a:t>ВЫСШЕГО ОБРАЗОВАНИЯ</a:t>
            </a:r>
            <a:br>
              <a:rPr lang="ru-RU" altLang="ru-RU" sz="700" b="1">
                <a:solidFill>
                  <a:schemeClr val="tx2"/>
                </a:solidFill>
                <a:latin typeface="Arial" charset="0"/>
              </a:rPr>
            </a:br>
            <a:r>
              <a:rPr lang="ru-RU" altLang="ru-RU" sz="700" b="1">
                <a:solidFill>
                  <a:schemeClr val="tx2"/>
                </a:solidFill>
                <a:latin typeface="Arial" charset="0"/>
              </a:rPr>
              <a:t>РОССИЙСКОЙ ФЕДЕРАЦИИ</a:t>
            </a:r>
          </a:p>
        </p:txBody>
      </p:sp>
      <p:pic>
        <p:nvPicPr>
          <p:cNvPr id="3081" name="Рисунок 9" descr="Изображение выглядит как текст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87325"/>
            <a:ext cx="1020762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16088" y="1557338"/>
            <a:ext cx="5445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отчет </a:t>
            </a:r>
          </a:p>
          <a:p>
            <a:pPr algn="ctr" eaLnBrk="0" hangingPunct="0">
              <a:defRPr/>
            </a:pP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 итогам ДЕЯТЕЛЬНОСТИ за 2024 г. </a:t>
            </a:r>
            <a:b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3" name="Рисунок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3211513"/>
            <a:ext cx="2552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Рисунок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3003550"/>
            <a:ext cx="2401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3798" y="4124031"/>
            <a:ext cx="2598641" cy="1906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568" y="4100126"/>
            <a:ext cx="2736303" cy="186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7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829050"/>
            <a:ext cx="1881187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69875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21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Группа 4"/>
          <p:cNvGrpSpPr>
            <a:grpSpLocks/>
          </p:cNvGrpSpPr>
          <p:nvPr/>
        </p:nvGrpSpPr>
        <p:grpSpPr bwMode="auto">
          <a:xfrm>
            <a:off x="6129237" y="4421303"/>
            <a:ext cx="2965450" cy="2232025"/>
            <a:chOff x="-32" y="3857637"/>
            <a:chExt cx="4857784" cy="3000388"/>
          </a:xfrm>
        </p:grpSpPr>
        <p:pic>
          <p:nvPicPr>
            <p:cNvPr id="9230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2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3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179388" y="1685925"/>
            <a:ext cx="8740775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222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9C0101-7043-4E5A-80F0-1BB638B399C5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9223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9224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3231" y="1323787"/>
            <a:ext cx="4319587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1400" b="1" dirty="0"/>
          </a:p>
          <a:p>
            <a:pPr eaLnBrk="0" hangingPunct="0"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Мероприятия Всероссийского музея А. С. Пушкина в региональном центре – Дом ученых НЦЧ РАН: </a:t>
            </a:r>
          </a:p>
          <a:p>
            <a:pPr eaLnBrk="0" hangingPunct="0">
              <a:defRPr/>
            </a:pPr>
            <a:endParaRPr lang="ru-RU" sz="1400" b="1" dirty="0"/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b="1" i="1" dirty="0" err="1" smtClean="0">
                <a:solidFill>
                  <a:schemeClr val="tx2">
                    <a:lumMod val="75000"/>
                  </a:schemeClr>
                </a:solidFill>
              </a:rPr>
              <a:t>видеолекции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1400" b="1" i="1" dirty="0" err="1">
                <a:solidFill>
                  <a:schemeClr val="tx2">
                    <a:lumMod val="75000"/>
                  </a:schemeClr>
                </a:solidFill>
              </a:rPr>
              <a:t>А.С.Пушкин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 и семья Осиповых- Вульф в </a:t>
            </a:r>
            <a:r>
              <a:rPr lang="ru-RU" sz="1400" b="1" i="1" dirty="0" err="1">
                <a:solidFill>
                  <a:schemeClr val="tx2">
                    <a:lumMod val="75000"/>
                  </a:schemeClr>
                </a:solidFill>
              </a:rPr>
              <a:t>Тригорском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», «Актеры и актрисы Пушкинского времени», «Раевские мои», «Ох, семья, семья…», «Н. А. Некрасов. Первые годы в Петербурге»  и 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др.</a:t>
            </a:r>
          </a:p>
          <a:p>
            <a:pPr marL="285750" indent="-285750" eaLnBrk="0" hangingPunct="0">
              <a:buFontTx/>
              <a:buChar char="-"/>
              <a:defRPr/>
            </a:pPr>
            <a:endParaRPr lang="ru-RU" sz="14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Выставка цифровых копий к 225-летию А.С. Пушкина «Пушкин - первый поэт России» </a:t>
            </a:r>
          </a:p>
          <a:p>
            <a:pPr marL="285750" indent="-285750" eaLnBrk="0" hangingPunct="0">
              <a:buFontTx/>
              <a:buChar char="-"/>
              <a:defRPr/>
            </a:pP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Онлайн-конференция 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«А. С. Пушкин в </a:t>
            </a:r>
            <a:r>
              <a:rPr lang="en-US" sz="1400" b="1" i="1" dirty="0">
                <a:solidFill>
                  <a:schemeClr val="tx2">
                    <a:lumMod val="75000"/>
                  </a:schemeClr>
                </a:solidFill>
              </a:rPr>
              <a:t>XXI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 веке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marL="285750" indent="-285750" eaLnBrk="0" hangingPunct="0">
              <a:buFontTx/>
              <a:buChar char="-"/>
              <a:defRPr/>
            </a:pPr>
            <a:endParaRPr lang="ru-RU" sz="14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Семинар 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«Имя Пушкина – Россия (апрель 2024 г., Санкт-Петербург)</a:t>
            </a:r>
          </a:p>
        </p:txBody>
      </p:sp>
      <p:pic>
        <p:nvPicPr>
          <p:cNvPr id="65540" name="Picture 4" descr="IMG_20241211_1906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15" y="2467345"/>
            <a:ext cx="2624529" cy="19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https://duchg.ru/wp-content/uploads/2024/04/IMG-20240412-WA0049-1024x7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005064"/>
            <a:ext cx="2292438" cy="17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IMG_20240604_085043_3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68" y="4781637"/>
            <a:ext cx="2486208" cy="18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MG-20240522-WA00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2166991" cy="16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9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69875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21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Группа 4"/>
          <p:cNvGrpSpPr>
            <a:grpSpLocks/>
          </p:cNvGrpSpPr>
          <p:nvPr/>
        </p:nvGrpSpPr>
        <p:grpSpPr bwMode="auto">
          <a:xfrm>
            <a:off x="6098781" y="4379859"/>
            <a:ext cx="2965450" cy="2232025"/>
            <a:chOff x="-32" y="3857637"/>
            <a:chExt cx="4857784" cy="3000388"/>
          </a:xfrm>
        </p:grpSpPr>
        <p:pic>
          <p:nvPicPr>
            <p:cNvPr id="9230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2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3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179388" y="1685925"/>
            <a:ext cx="8740775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222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9C0101-7043-4E5A-80F0-1BB638B399C5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9223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9224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7352" y="1580359"/>
            <a:ext cx="4319587" cy="3662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1400" b="1" dirty="0"/>
          </a:p>
          <a:p>
            <a:pPr eaLnBrk="0" hangingPunct="0">
              <a:defRPr/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Черноголовский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интеллектуальный клуб при поддержке компании «Август»:</a:t>
            </a:r>
          </a:p>
          <a:p>
            <a:pPr eaLnBrk="0" hangingPunct="0"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0" hangingPunct="0">
              <a:defRPr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 лекция экономиста М. Хазина</a:t>
            </a:r>
          </a:p>
          <a:p>
            <a:pPr eaLnBrk="0" hangingPunct="0"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  лекция историка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А.Фурсова</a:t>
            </a:r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0" hangingPunct="0"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  презентация  книги                             К. Залесского «Нюрнберг вне стенограмм «Издательства «Молодая гвардия»</a:t>
            </a:r>
          </a:p>
          <a:p>
            <a:pPr eaLnBrk="0" hangingPunct="0">
              <a:defRPr/>
            </a:pP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62" name="Picture 2" descr="IMG_20241214_1505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6" y="1930517"/>
            <a:ext cx="2429843" cy="18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IMG_20241114_1906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4624"/>
            <a:ext cx="2981656" cy="22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IMG_20241003_1932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6" y="4772583"/>
            <a:ext cx="2496145" cy="18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470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69875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21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Группа 4"/>
          <p:cNvGrpSpPr>
            <a:grpSpLocks/>
          </p:cNvGrpSpPr>
          <p:nvPr/>
        </p:nvGrpSpPr>
        <p:grpSpPr bwMode="auto">
          <a:xfrm>
            <a:off x="6098781" y="4379859"/>
            <a:ext cx="2965450" cy="2232025"/>
            <a:chOff x="-32" y="3857637"/>
            <a:chExt cx="4857784" cy="3000388"/>
          </a:xfrm>
        </p:grpSpPr>
        <p:pic>
          <p:nvPicPr>
            <p:cNvPr id="9230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2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3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179388" y="1685925"/>
            <a:ext cx="8740775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222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9C0101-7043-4E5A-80F0-1BB638B399C5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9223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9224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7352" y="1357313"/>
            <a:ext cx="4319587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1400" b="1" dirty="0"/>
          </a:p>
          <a:p>
            <a:pPr eaLnBrk="0" hangingPunct="0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Концерты  известных исполнителей:</a:t>
            </a:r>
          </a:p>
          <a:p>
            <a:pPr eaLnBrk="0" hangingPunct="0"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А. Серов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В.Винокур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В.Кузьмин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группа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«Ларго»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О.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Митяев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Рубальская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фламенко-шоу «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TABLAO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Оркестр  волынщиков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City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Pip</a:t>
            </a:r>
            <a:r>
              <a:rPr lang="en-US" sz="1800" b="1" i="1" dirty="0" smtClean="0">
                <a:solidFill>
                  <a:schemeClr val="tx2">
                    <a:lumMod val="75000"/>
                  </a:schemeClr>
                </a:solidFill>
              </a:rPr>
              <a:t>es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Хор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Сретенского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монастыря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Камерный ансамбль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«Эрмитаж»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4212" name="Picture 4" descr="IMG_20241109_1937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99" y="1872345"/>
            <a:ext cx="1955694" cy="14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IMG_20241104_1905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" y="2925240"/>
            <a:ext cx="1729475" cy="12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6" name="Picture 8" descr="20241006_1912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28389"/>
            <a:ext cx="1923324" cy="10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8" name="Picture 10" descr="20240928_20223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" y="1685925"/>
            <a:ext cx="1907467" cy="10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0" name="Picture 12" descr="IMG_20240103_203507_7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4" y="4581128"/>
            <a:ext cx="2064562" cy="92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2" name="Picture 14" descr="IMG_20241222_19095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73" y="4163001"/>
            <a:ext cx="1707502" cy="128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4" name="Picture 16" descr="IMG_20240526_192825_19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" y="5776914"/>
            <a:ext cx="2106756" cy="94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26" name="Picture 18" descr="https://duchg.ru/wp-content/uploads/2024/06/%D0%98%D0%B7%D0%BE%D0%B1%D1%80%D0%B0%D0%B6%D0%B5%D0%BD%D0%B8%D0%B5-WhatsApp-2024-06-18-%D0%B2-15.02.13_b32707c9-718x10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55" y="3140968"/>
            <a:ext cx="1240140" cy="17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13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Группа 4"/>
          <p:cNvGrpSpPr>
            <a:grpSpLocks/>
          </p:cNvGrpSpPr>
          <p:nvPr/>
        </p:nvGrpSpPr>
        <p:grpSpPr bwMode="auto">
          <a:xfrm>
            <a:off x="0" y="4384675"/>
            <a:ext cx="2965450" cy="2232025"/>
            <a:chOff x="-32" y="3857637"/>
            <a:chExt cx="4857784" cy="3000388"/>
          </a:xfrm>
        </p:grpSpPr>
        <p:pic>
          <p:nvPicPr>
            <p:cNvPr id="10255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6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257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258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179388" y="1685925"/>
            <a:ext cx="8740775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45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59BF4A-A43A-41A1-AEC0-BFB57587A69A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0246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10247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0248" name="TextBox 3"/>
          <p:cNvSpPr txBox="1">
            <a:spLocks noChangeArrowheads="1"/>
          </p:cNvSpPr>
          <p:nvPr/>
        </p:nvSpPr>
        <p:spPr bwMode="auto">
          <a:xfrm>
            <a:off x="3841592" y="1804530"/>
            <a:ext cx="48348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</a:rPr>
              <a:t>24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ноября </a:t>
            </a:r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</a:rPr>
              <a:t>2024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по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апреля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2025 г.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Черноголовка  стала центром притяжения для ценителей музыкального искусства и науки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3 научно-популярные лекции и 5 концертов - все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это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VI</a:t>
            </a:r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Международный «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Гиндин-фестиваль» .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4463" y="18415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</a:t>
            </a: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2024 </a:t>
            </a: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/>
            </a:r>
            <a:b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20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VI</a:t>
            </a:r>
            <a:r>
              <a:rPr lang="en-US" sz="20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</a:t>
            </a:r>
            <a:r>
              <a:rPr lang="ru-RU" sz="20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Международный музыкально- просветительского проект «Гиндин-фестиваль» </a:t>
            </a:r>
          </a:p>
        </p:txBody>
      </p:sp>
      <p:pic>
        <p:nvPicPr>
          <p:cNvPr id="10260" name="Picture 20" descr="https://duchg.ru/wp-content/uploads/2024/11/%D0%A1%D0%90%D0%99%D0%A2_%D0%A4%D0%B8%D0%BD%D0%B0%D0%BB_%D0%9A%D0%B2%D0%B0%D1%80%D1%82%D0%B5%D1%82-%D0%91%D0%BE%D1%80%D0%BE%D0%B4%D0%B8%D0%BD%D0%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92" y="4077072"/>
            <a:ext cx="1475104" cy="208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https://duchg.ru/wp-content/uploads/2024/11/%D1%81%D0%B0%D0%B9%D1%82___GF_%D0%9B%D0%B5%D0%BA%D1%86%D0%B8%D1%8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18" y="4020981"/>
            <a:ext cx="1554378" cy="21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https://duchg.ru/wp-content/uploads/2024/11/%D0%90%D1%84%D0%B8%D1%88%D0%B0-%D0%A8%D0%B0%D0%B3%D0%B8%D0%BC%D1%83%D1%80%D0%B0%D1%82%D0%BE%D0%B2%D0%B0-%D1%84%D0%B8%D0%BD%D0%B0%D0%BB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44" y="4095078"/>
            <a:ext cx="1550097" cy="19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IMG_079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615"/>
            <a:ext cx="3362624" cy="22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IMG_20241130_1908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295176" cy="2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Группа 4"/>
          <p:cNvGrpSpPr>
            <a:grpSpLocks/>
          </p:cNvGrpSpPr>
          <p:nvPr/>
        </p:nvGrpSpPr>
        <p:grpSpPr bwMode="auto">
          <a:xfrm>
            <a:off x="6084168" y="4524937"/>
            <a:ext cx="2965450" cy="2232025"/>
            <a:chOff x="-32" y="3857637"/>
            <a:chExt cx="4857784" cy="3000388"/>
          </a:xfrm>
        </p:grpSpPr>
        <p:pic>
          <p:nvPicPr>
            <p:cNvPr id="11280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1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282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283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179388" y="1685925"/>
            <a:ext cx="8740775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269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2DBD53-50B1-4B41-B3BA-049A64DC1A18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1270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11271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272" name="TextBox 3"/>
          <p:cNvSpPr txBox="1">
            <a:spLocks noChangeArrowheads="1"/>
          </p:cNvSpPr>
          <p:nvPr/>
        </p:nvSpPr>
        <p:spPr bwMode="auto">
          <a:xfrm>
            <a:off x="5500688" y="1695569"/>
            <a:ext cx="345498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В концертах приняли участие лауреаты международных конкурсов, заслуженные артисты России, профессоры МГК им. Чайковского, лауреаты Международных конкурсов: Станислав Корчагин (фортепиано), Юрий Мартынов (фортепиано), Михаил Лидский (фортепиано), Татьяна Титова(фортепиано), Виктор Гинзбург (фортепиано), Светлана </a:t>
            </a:r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Эминова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(фортепиано) Наиль </a:t>
            </a:r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Мавлюдов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(фортепиано), Федор Орлов (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фортепиано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), Вера </a:t>
            </a:r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Хаменок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(сопрано), Илья </a:t>
            </a:r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Норштейн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(скрипка), Доменико </a:t>
            </a:r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Нордио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срипка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, Италия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), Молодежный оркестр русских народных инструментов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и др. 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4463" y="18415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</a:t>
            </a: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2024 </a:t>
            </a: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/>
            </a:r>
            <a:b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14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концерты </a:t>
            </a:r>
            <a:r>
              <a:rPr lang="ru-RU" sz="14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с участием </a:t>
            </a:r>
            <a:r>
              <a:rPr lang="ru-RU" sz="14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выдающихся исполнителей</a:t>
            </a:r>
            <a:endParaRPr lang="ru-RU" sz="14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11285" name="Picture 21" descr="IMG_20241103_2002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" y="1685925"/>
            <a:ext cx="2553048" cy="19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7" name="Picture 23" descr="IMG-20241005-WA00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" y="3957726"/>
            <a:ext cx="1679592" cy="151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9" name="Picture 25" descr="IMG_20240929_1908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45" y="3140968"/>
            <a:ext cx="1503278" cy="11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3" name="Picture 29" descr="IMG_20240609_204222_7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88706"/>
            <a:ext cx="2076918" cy="93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5" name="Picture 31" descr="IMG-20240519-WA00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45" y="4317476"/>
            <a:ext cx="1946356" cy="14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7" name="Picture 33" descr="IMG-20240412-WA004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79" y="1844824"/>
            <a:ext cx="2205294" cy="16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https://duchg.ru/wp-content/uploads/2024/06/%D0%98%D0%B7%D0%BE%D0%B1%D1%80%D0%B0%D0%B6%D0%B5%D0%BD%D0%B8%D0%B5-WhatsApp-2024-06-04-%D0%B2-13.13.02_ef451ca9-722x10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55" y="3493125"/>
            <a:ext cx="1327918" cy="18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1" name="Picture 37" descr="https://duchg.ru/wp-content/uploads/2024/11/%D0%91%D0%B0%D0%BD%D0%BD%D0%B5%D1%80-%D0%A7%D1%83%D0%B4%D0%BE-%D0%B2-%D0%9F%D1%91%D1%80%D1%8C%D1%8F%D1%85-1_page-0001-724x10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61" y="4969264"/>
            <a:ext cx="1326130" cy="187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Группа 4"/>
          <p:cNvGrpSpPr>
            <a:grpSpLocks/>
          </p:cNvGrpSpPr>
          <p:nvPr/>
        </p:nvGrpSpPr>
        <p:grpSpPr bwMode="auto">
          <a:xfrm>
            <a:off x="334963" y="4384675"/>
            <a:ext cx="2965450" cy="2232025"/>
            <a:chOff x="-32" y="3857637"/>
            <a:chExt cx="4857784" cy="3000388"/>
          </a:xfrm>
        </p:grpSpPr>
        <p:pic>
          <p:nvPicPr>
            <p:cNvPr id="13325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327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328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-1620838" y="4440238"/>
            <a:ext cx="8740776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317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1A211FA-F014-4C31-99B7-DFC290DD8F47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3318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13319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4463" y="18415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 </a:t>
            </a:r>
            <a:b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18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ПРЯМЫЕ трансляции из Большого театра России</a:t>
            </a:r>
            <a:endParaRPr lang="ru-RU" sz="18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18471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Впервые в нашем кинотеатре «Два луча» осуществлены прямые трансляции  опер и балетов из Большого театра России: 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«Спящая красавица»,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Хованщина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», «Борис Годунов», «Щелкунчик».</a:t>
            </a:r>
          </a:p>
        </p:txBody>
      </p:sp>
      <p:pic>
        <p:nvPicPr>
          <p:cNvPr id="13330" name="Picture 18" descr="https://duchg.ru/wp-content/uploads/2024/12/b8ae6feb6ec8807520b71900f67ccd43271611a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636855"/>
            <a:ext cx="1775376" cy="25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duchg.ru/wp-content/uploads/2024/11/f9c2e371fe9467348b6dd49c5f60ce142ec366c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1889671" cy="269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https://duchg.ru/wp-content/uploads/2024/11/c15ee5718bfc1ccee83a258cd0c7a8f8420f48e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98058"/>
            <a:ext cx="2110569" cy="30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s://duchg.ru/wp-content/uploads/2024/08/%D0%A1%D0%B0%D0%B9%D1%82-%D0%B2%D0%B5%D1%80%D1%82-2_%D0%A1%D0%9F%D0%AF%D0%A9%D0%90%D0%AF-718x10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43139"/>
            <a:ext cx="1816508" cy="2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Группа 4"/>
          <p:cNvGrpSpPr>
            <a:grpSpLocks/>
          </p:cNvGrpSpPr>
          <p:nvPr/>
        </p:nvGrpSpPr>
        <p:grpSpPr bwMode="auto">
          <a:xfrm>
            <a:off x="5189545" y="4280166"/>
            <a:ext cx="2965450" cy="2232025"/>
            <a:chOff x="-32" y="3857637"/>
            <a:chExt cx="4857784" cy="3000388"/>
          </a:xfrm>
        </p:grpSpPr>
        <p:pic>
          <p:nvPicPr>
            <p:cNvPr id="13325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327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328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-1620838" y="4440238"/>
            <a:ext cx="8740776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317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1A211FA-F014-4C31-99B7-DFC290DD8F47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3318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13319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0" name="TextBox 3"/>
          <p:cNvSpPr txBox="1">
            <a:spLocks noChangeArrowheads="1"/>
          </p:cNvSpPr>
          <p:nvPr/>
        </p:nvSpPr>
        <p:spPr bwMode="auto">
          <a:xfrm>
            <a:off x="5580112" y="1958975"/>
            <a:ext cx="3578176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Кинопоказы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chemeClr val="tx2">
                    <a:lumMod val="75000"/>
                  </a:schemeClr>
                </a:solidFill>
              </a:rPr>
              <a:t>VIII </a:t>
            </a:r>
            <a:r>
              <a:rPr lang="ru-RU" altLang="ru-RU" sz="1400" dirty="0">
                <a:solidFill>
                  <a:schemeClr val="tx2">
                    <a:lumMod val="75000"/>
                  </a:schemeClr>
                </a:solidFill>
              </a:rPr>
              <a:t>МЕЖГОСУДАРСТВЕННЫЙ ВОЕННО-ПАТРИОТИЧЕСКИЙ ФЕСТИВАЛЬ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концерты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выставки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ru-RU" sz="1200" dirty="0" smtClean="0"/>
          </a:p>
          <a:p>
            <a:endParaRPr lang="en-US" altLang="ru-RU" sz="1200" dirty="0"/>
          </a:p>
          <a:p>
            <a:endParaRPr lang="en-US" altLang="ru-RU" sz="1200" dirty="0" smtClean="0"/>
          </a:p>
          <a:p>
            <a:endParaRPr lang="en-US" altLang="ru-RU" sz="1200" dirty="0"/>
          </a:p>
          <a:p>
            <a:endParaRPr lang="en-US" altLang="ru-RU" sz="1200" dirty="0" smtClean="0"/>
          </a:p>
          <a:p>
            <a:endParaRPr lang="en-US" altLang="ru-RU" sz="1200" dirty="0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4463" y="18415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 </a:t>
            </a:r>
            <a:b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18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Сохранение исторической памяти</a:t>
            </a:r>
            <a:endParaRPr lang="ru-RU" sz="18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8306" name="Picture 2" descr="https://duchg.ru/wp-content/uploads/2024/06/%D0%98%D0%B7%D0%BE%D0%B1%D1%80%D0%B0%D0%B6%D0%B5%D0%BD%D0%B8%D0%B5-WhatsApp-2024-06-04-%D0%B2-17.21.29_1f66fb60-724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2" y="1703500"/>
            <a:ext cx="1353272" cy="19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IMG_20240728_192513_3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9" y="5343934"/>
            <a:ext cx="2887312" cy="12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IMG_20240621_190231_94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63" y="3617520"/>
            <a:ext cx="2700164" cy="12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IMG_20240622_170738_96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3" y="1730798"/>
            <a:ext cx="3896468" cy="175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0688" y="3770765"/>
            <a:ext cx="3643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dirty="0" smtClean="0"/>
              <a:t>12 мая 2024 в Доме ученых НЦЧ РАН  прошел  VI</a:t>
            </a:r>
            <a:r>
              <a:rPr lang="en-US" altLang="ru-RU" sz="1200" dirty="0" smtClean="0"/>
              <a:t>I</a:t>
            </a:r>
            <a:r>
              <a:rPr lang="ru-RU" altLang="ru-RU" sz="1200" dirty="0" smtClean="0"/>
              <a:t>I Межгосударственный военно-патриотический фестиваль «Главное — Отчизне служить!» имени Народного артиста СССР, выдающегося  армянского и советского композитора </a:t>
            </a:r>
            <a:r>
              <a:rPr lang="ru-RU" altLang="ru-RU" sz="1200" dirty="0" err="1" smtClean="0"/>
              <a:t>Арно</a:t>
            </a:r>
            <a:r>
              <a:rPr lang="ru-RU" altLang="ru-RU" sz="1200" dirty="0" smtClean="0"/>
              <a:t> </a:t>
            </a:r>
            <a:r>
              <a:rPr lang="ru-RU" altLang="ru-RU" sz="1200" dirty="0" err="1" smtClean="0"/>
              <a:t>Бабаджаняна</a:t>
            </a:r>
            <a:r>
              <a:rPr lang="ru-RU" altLang="ru-RU" sz="1200" dirty="0" smtClean="0"/>
              <a:t>. </a:t>
            </a:r>
          </a:p>
          <a:p>
            <a:r>
              <a:rPr lang="ru-RU" altLang="ru-RU" sz="1200" dirty="0" smtClean="0"/>
              <a:t/>
            </a:r>
            <a:br>
              <a:rPr lang="ru-RU" altLang="ru-RU" sz="1200" dirty="0" smtClean="0"/>
            </a:br>
            <a:r>
              <a:rPr lang="ru-RU" altLang="ru-RU" sz="1200" dirty="0" smtClean="0"/>
              <a:t>Фестиваль проводится с 2017 г. в России и Армении , направлен на укрепление культурных связей двух стран и объединяет талантливых исполнителей разных возрастов!</a:t>
            </a:r>
            <a:br>
              <a:rPr lang="ru-RU" altLang="ru-RU" sz="1200" dirty="0" smtClean="0"/>
            </a:br>
            <a:endParaRPr lang="ru-RU" altLang="ru-RU" sz="1200" dirty="0"/>
          </a:p>
        </p:txBody>
      </p:sp>
      <p:pic>
        <p:nvPicPr>
          <p:cNvPr id="98314" name="Picture 10" descr="https://duchg.ru/wp-content/uploads/2024/04/%D0%98%D0%B7%D0%BE%D0%B1%D1%80%D0%B0%D0%B6%D0%B5%D0%BD%D0%B8%D0%B5-WhatsApp-2024-04-23-%D0%B2-14.05.07_92718af3-724x10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71" y="4628766"/>
            <a:ext cx="1331640" cy="18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IMG_20241213_1502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1" y="3933056"/>
            <a:ext cx="1700709" cy="12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8" name="Picture 14" descr="IMG_967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24" y="4951815"/>
            <a:ext cx="1766205" cy="11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594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Группа 4"/>
          <p:cNvGrpSpPr>
            <a:grpSpLocks/>
          </p:cNvGrpSpPr>
          <p:nvPr/>
        </p:nvGrpSpPr>
        <p:grpSpPr bwMode="auto">
          <a:xfrm>
            <a:off x="5940152" y="4509120"/>
            <a:ext cx="2965450" cy="2232025"/>
            <a:chOff x="-32" y="3857637"/>
            <a:chExt cx="4857784" cy="3000388"/>
          </a:xfrm>
        </p:grpSpPr>
        <p:pic>
          <p:nvPicPr>
            <p:cNvPr id="14348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9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350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351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-1620838" y="4440238"/>
            <a:ext cx="8740776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341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D6F7D12-0963-486D-88A8-DEF93B3FBFD1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4342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4463" y="18415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 </a:t>
            </a:r>
            <a:b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Выставки </a:t>
            </a:r>
            <a:endParaRPr lang="ru-RU" sz="18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14353" name="Picture 17" descr="https://duchg.ru/wp-content/uploads/2024/01/%D0%90%D1%84%D0%B8%D1%88%D0%B0%D0%9F%D0%B8%D1%801-%D0%A8%D0%BC%D1%83%D1%80%D0%B0%D1%82%D0%BA%D0%BE_page-0001-1-724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" y="1571625"/>
            <a:ext cx="1874218" cy="2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https://duchg.ru/wp-content/uploads/2024/01/IMG-20231212-WA0007-724x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78" y="2204864"/>
            <a:ext cx="1717839" cy="24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https://duchg.ru/wp-content/uploads/2024/03/%D0%91%D1%80%D0%BE%D0%B9%D0%B4%D0%BE-%D0%B0%D0%BA%D1%82%D1%83%D0%B0%D0%BB%D1%8C%D0%BD%D0%B0%D1%8F_1-724x1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77" y="1700808"/>
            <a:ext cx="1464222" cy="207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https://duchg.ru/wp-content/uploads/2024/02/%D0%98%D0%B7%D0%BE%D0%B1%D1%80%D0%B0%D0%B6%D0%B5%D0%BD%D0%B8%D0%B5-WhatsApp-2024-02-26-%D0%B2-18.30.58_0afb9bd9-724x10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78" y="4701906"/>
            <a:ext cx="1456099" cy="205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3" name="Picture 27" descr="https://duchg.ru/wp-content/uploads/2024/05/%D0%A0%D0%B5%D1%80%D0%B8%D1%85-%D0%90%D1%84%D0%B8%D1%88%D0%B0-%D0%B2%D1%8B%D1%81%D1%82%D0%B0%D0%B2%D0%BA%D0%B8_%D0%9C%D0%BE%D0%BD%D1%82%D0%B0%D0%B6%D0%BD%D0%B0%D1%8F-%D0%BE%D0%B1%D0%BB%D0%B0%D1%81%D1%82%D1%8C-1_%D0%9C%D0%BE%D0%BD%D1%82%D0%B0%D0%B6%D0%BD%D0%B0%D1%8F-%D0%BE%D0%B1%D0%BB%D0%B0%D1%81%D1%82%D1%8C-1-768x10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07" y="2366025"/>
            <a:ext cx="1607321" cy="21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5" name="Picture 29" descr="https://duchg.ru/wp-content/uploads/2024/06/%D0%92%D1%8B%D1%81%D1%82%D0%B0%D0%B2%D0%BA%D0%B0-%D0%B8%D1%8E%D0%BB%D1%8C-2024-724x10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17381"/>
            <a:ext cx="1417253" cy="200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7" name="Picture 31" descr="https://duchg.ru/wp-content/uploads/2024/08/%D0%B0%D1%84%D0%B8%D1%88%D0%B0-3-726x10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16" y="2386699"/>
            <a:ext cx="1102912" cy="15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9" name="Picture 33" descr="https://duchg.ru/wp-content/uploads/2024/08/%D0%92%D1%8B%D1%81%D1%82%D0%B0%D0%B2%D0%BA%D0%B0_2024_%D0%A2%D0%B8%D1%82%D1%83%D0%BB-%D0%B4%D0%BB%D1%8F-%D1%81%D0%B0%D0%B9%D1%82%D0%B0-768x10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05" y="4184939"/>
            <a:ext cx="1555088" cy="20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1" name="Picture 35" descr="https://duchg.ru/wp-content/uploads/2024/09/%D0%9D%D0%9E%D0%92%D0%AB%D0%99_%D0%92%D0%B8%D0%BA%D1%82%D0%BE%D1%80%D0%B8%D1%8F-%D0%A0%D1%8B%D0%B1%D0%B0%D0%BA%D0%BE%D0%B2%D0%B0-724x102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99" y="1837499"/>
            <a:ext cx="1791346" cy="25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3" name="Picture 37" descr="https://duchg.ru/wp-content/uploads/2024/10/1-%D0%B2%D0%B0%D1%80%D0%B8%D0%B0%D0%BD%D1%82_%D0%A4%D0%BE%D1%82%D0%BE%D0%B2%D1%8B%D1%81%D1%82%D0%B0%D0%B2%D0%BA%D0%B0-%D0%A0%D0%93%D0%9E-724x102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70" y="3956941"/>
            <a:ext cx="1298823" cy="18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5" name="Picture 39" descr="https://duchg.ru/wp-content/uploads/2024/12/%D0%A1%D0%B2%D0%B5%D1%82_%D0%B8%D0%BD%D1%8B%D1%85_%D0%BF%D1%80%D0%BE%D1%81%D1%82%D1%80%D0%B0%D0%BD%D1%81%D1%82%D0%B2_%D0%B3%D0%BE%D1%82%D0%BE%D0%B2%D0%BE%D0%B5_%D0%BF%D0%B5%D1%87%D0%B0%D1%82%D1%8C_page-0001-740x102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18" y="4278859"/>
            <a:ext cx="1517873" cy="21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7" name="Picture 41" descr="https://duchg.ru/wp-content/uploads/2024/10/5449458542890312474_121-724x102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" y="4424329"/>
            <a:ext cx="1410023" cy="19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9" name="Picture 43" descr="https://duchg.ru/wp-content/uploads/2024/09/%D0%92%D0%B8%D1%82%D0%B0%D0%BB%D0%B8%D0%B9-%D0%A1%D0%BC%D1%8B%D1%81%D0%BB%D0%BE%D0%B2-%D0%9F%D1%80%D0%B5%D0%B7%D0%B5%D0%BD%D1%82%D0%B0%D1%86%D0%B8%D1%8F_%D1%81%D0%B0%D0%B9%D1%82-724x102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00" y="1720779"/>
            <a:ext cx="1025240" cy="14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Группа 4"/>
          <p:cNvGrpSpPr>
            <a:grpSpLocks/>
          </p:cNvGrpSpPr>
          <p:nvPr/>
        </p:nvGrpSpPr>
        <p:grpSpPr bwMode="auto">
          <a:xfrm>
            <a:off x="334963" y="4384675"/>
            <a:ext cx="2965450" cy="2232025"/>
            <a:chOff x="-32" y="3857637"/>
            <a:chExt cx="4857784" cy="3000388"/>
          </a:xfrm>
        </p:grpSpPr>
        <p:pic>
          <p:nvPicPr>
            <p:cNvPr id="14348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9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350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351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-1620838" y="4440238"/>
            <a:ext cx="8740776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341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D6F7D12-0963-486D-88A8-DEF93B3FBFD1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4342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4463" y="18415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 </a:t>
            </a:r>
            <a:b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кинофестивали</a:t>
            </a:r>
            <a:endParaRPr lang="ru-RU" sz="18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4960" y="175161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Эхо XXVI Международного фестиваля анимационных фильмов «»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3633" y="28529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XXIХ Открытый российский фестиваль анимационного кино «Открытая премьера» в Черноголовке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3633" y="438467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44-й Международный студенческий фестиваль ВГИК «Кино будущего»</a:t>
            </a:r>
          </a:p>
        </p:txBody>
      </p:sp>
      <p:pic>
        <p:nvPicPr>
          <p:cNvPr id="100354" name="Picture 2" descr="IMG-20241029-WA0004.jpg (1131×1600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593119"/>
            <a:ext cx="2071942" cy="29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https://duchg.ru/wp-content/uploads/2024/09/14-%D0%92%D1%81%D0%B5%D1%80%D0%BE%D1%81%D1%81%D0%B8%D0%B9%D1%81%D0%BA%D0%B8%D0%B9-%D1%84%D0%B5%D1%81%D1%82%D0%B8%D0%B2%D0%B0%D0%BB%D1%8C-%D0%90%D1%80%D1%82%D0%BA%D0%B8%D0%BD%D0%BE-%D0%B4%D0%BB%D1%8F-%D1%81%D0%B0%D0%B9%D1%82%D0%B0-724x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39" y="2258864"/>
            <a:ext cx="2085547" cy="294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43632" y="5293238"/>
            <a:ext cx="4456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Показ фильмов-победителей 14-го Всероссийского фестиваля авторского короткометражного кино «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Арткино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100358" name="Picture 6" descr="https://duchg.ru/wp-content/uploads/2024/04/%D0%90%D0%BD%D0%B8%D0%BC%D0%B0%D0%B5%D0%B2%D0%BA%D0%B0-%D0%94%D0%A3-2024_1-723x1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46" y="4228613"/>
            <a:ext cx="1557304" cy="220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20241109_1209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93" y="-2468562"/>
            <a:ext cx="5503332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90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950" y="58738"/>
            <a:ext cx="9793288" cy="9302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Новый формат концертов </a:t>
            </a: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– живая </a:t>
            </a: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музыка в кофейне</a:t>
            </a:r>
          </a:p>
        </p:txBody>
      </p:sp>
      <p:pic>
        <p:nvPicPr>
          <p:cNvPr id="18435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852488"/>
            <a:ext cx="91265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Номер слайда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A71719B-5ACF-4895-89C5-BF7ED3D784CF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18437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18444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45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46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438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48" name="Picture 16" descr="https://duchg.ru/wp-content/uploads/2024/03/%D0%98%D0%B7%D0%BE%D0%B1%D1%80%D0%B0%D0%B6%D0%B5%D0%BD%D0%B8%D0%B5-WhatsApp-2024-03-11-%D0%B2-13.13.27_9d0a18ce-724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9443"/>
            <a:ext cx="1903195" cy="26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s://duchg.ru/wp-content/uploads/2024/10/%D0%A1%D0%B0%D0%B9%D1%82_%D0%9C%D0%B0%D1%80%D1%82%D1%8B%D0%BD%D0%B5%D0%BD%D0%BA%D0%BE-724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3288"/>
            <a:ext cx="1913710" cy="270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IMG_20241013_19110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9461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IMG_018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1300"/>
            <a:ext cx="2741020" cy="182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IMG_018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3100704" cy="20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IMG_20240517_190659_75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52751"/>
            <a:ext cx="3482751" cy="1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https://duchg.ru/wp-content/uploads/2024/05/%D0%98%D0%B7%D0%BE%D0%B1%D1%80%D0%B0%D0%B6%D0%B5%D0%BD%D0%B8%D0%B5-WhatsApp-2024-05-22-%D0%B2-14.54.20_0d3e6a7c-724x10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79" y="1443384"/>
            <a:ext cx="2151173" cy="30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269" y="4221088"/>
            <a:ext cx="5903912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600" dirty="0"/>
              <a:t>Более 1500 подписей было собрано в 2023 г. в поддержку Дома ученых НЦЧ РАН с целью сохранения объемов государственного задания и финансирования.</a:t>
            </a:r>
          </a:p>
          <a:p>
            <a:pPr eaLnBrk="0" hangingPunct="0">
              <a:defRPr/>
            </a:pPr>
            <a:endParaRPr lang="ru-RU" sz="1600" dirty="0"/>
          </a:p>
          <a:p>
            <a:pPr eaLnBrk="0" hangingPunct="0">
              <a:defRPr/>
            </a:pPr>
            <a:r>
              <a:rPr lang="ru-RU" sz="1600" dirty="0"/>
              <a:t>Финансирование в 2023- 2024 гг. сокращено на 47%:</a:t>
            </a:r>
          </a:p>
          <a:p>
            <a:pPr eaLnBrk="0" hangingPunct="0">
              <a:defRPr/>
            </a:pPr>
            <a:r>
              <a:rPr lang="ru-RU" sz="1600" dirty="0"/>
              <a:t> -  Текучка  и сокращение кадров,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600" dirty="0"/>
              <a:t>Риски задержки ЗП,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600" dirty="0"/>
              <a:t>Риски невыполнения обязательств перед контрагентами,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600" dirty="0"/>
              <a:t>Отсутствие ремонтных работ, развития</a:t>
            </a:r>
            <a:r>
              <a:rPr lang="ru-RU" sz="1600" dirty="0" smtClean="0"/>
              <a:t>.</a:t>
            </a:r>
          </a:p>
          <a:p>
            <a:pPr marL="285750" indent="-285750" eaLnBrk="0" hangingPunct="0">
              <a:buFontTx/>
              <a:buChar char="-"/>
              <a:defRPr/>
            </a:pPr>
            <a:endParaRPr lang="ru-RU" sz="16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96875" y="214313"/>
            <a:ext cx="5721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Реорганизация?  Под вопросом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51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51323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Группа 4"/>
          <p:cNvGrpSpPr>
            <a:grpSpLocks/>
          </p:cNvGrpSpPr>
          <p:nvPr/>
        </p:nvGrpSpPr>
        <p:grpSpPr bwMode="auto">
          <a:xfrm>
            <a:off x="334963" y="4384675"/>
            <a:ext cx="2965450" cy="2232025"/>
            <a:chOff x="-32" y="3857637"/>
            <a:chExt cx="4857784" cy="3000388"/>
          </a:xfrm>
        </p:grpSpPr>
        <p:pic>
          <p:nvPicPr>
            <p:cNvPr id="15374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5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376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377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-1620838" y="4440238"/>
            <a:ext cx="8740776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365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3501F4-904B-4767-931D-0386A561C7D2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5366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44463" y="18415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2023 </a:t>
            </a:r>
            <a:b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18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Крупные общегородские мероприятия</a:t>
            </a:r>
            <a:endParaRPr lang="ru-RU" sz="18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7780" y="17780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ЧТОБЫ ДЕТИ СМЕЯЛИСЬ! Шестнадцатая благотворительная акция</a:t>
            </a:r>
          </a:p>
        </p:txBody>
      </p:sp>
      <p:pic>
        <p:nvPicPr>
          <p:cNvPr id="15379" name="Picture 19" descr="https://duchg.ru/wp-content/uploads/2024/12/%D0%B0%D0%BA%D0%B8%D1%8F-2024-724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1" y="1880110"/>
            <a:ext cx="2332759" cy="329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https://duchg.ru/wp-content/uploads/2024/11/IMG-20241118-WA0017-724x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43" y="4314629"/>
            <a:ext cx="1472097" cy="208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7780" y="299722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Международный день инвалида. Благотворительный гала-концерт «РУКА В РУКЕ»</a:t>
            </a:r>
          </a:p>
        </p:txBody>
      </p:sp>
      <p:pic>
        <p:nvPicPr>
          <p:cNvPr id="15383" name="Picture 23" descr="https://duchg.ru/wp-content/uploads/2024/11/%D1%81%D0%B0%D0%B9%D1%82-%D0%93%D0%BE%D1%80%D0%BE%D0%B4-%D0%9C%D0%B0%D1%81%D1%82%D0%B5%D1%80%D0%BE%D0%B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81" y="1628800"/>
            <a:ext cx="1578937" cy="223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1924" y="426918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Новогодний фестиваль творчества и декоративно-прикладного искусства «Город мастеров»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7780" y="5445999"/>
            <a:ext cx="4926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VIII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Благотворительный праздник книги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388" name="Picture 28" descr="C:\Users\Елена\Downloads\КНИГИ_А-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74" y="4018382"/>
            <a:ext cx="1642573" cy="23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58738"/>
            <a:ext cx="8399462" cy="9302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Дом ученых НЦЧ  РАН для детей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1741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852488"/>
            <a:ext cx="91265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Номер слайда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F35C9F-0B5C-4B49-993D-E490C711B610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17413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17422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23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24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4" name="Text Box 17"/>
          <p:cNvSpPr txBox="1">
            <a:spLocks noChangeArrowheads="1"/>
          </p:cNvSpPr>
          <p:nvPr/>
        </p:nvSpPr>
        <p:spPr bwMode="auto">
          <a:xfrm>
            <a:off x="5354637" y="2781299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56076" y="1709247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Научные эксперименты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26" name="Picture 18" descr="https://duchg.ru/wp-content/uploads/2024/06/%D0%9F%D0%B0%D0%BB%D0%B5%D0%BE%D0%BD%D1%82%D0%BE%D0%BB%D0%BE%D0%B3%D0%B8%D1%8F-26-729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80605"/>
            <a:ext cx="2304256" cy="32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256076" y="1293113"/>
            <a:ext cx="4463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Детские школьные лагеря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28" name="Picture 20" descr="https://duchg.ru/wp-content/uploads/2024/06/%D0%90%D1%84%D0%B8%D1%88%D0%B0-25-%D0%B8%D1%8E%D0%BD%D1%8F-2024-%D0%A5%D1%83%D1%82%D0%BE%D1%80%D1%81%D0%BA%D0%BE%D0%B9-724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77328"/>
            <a:ext cx="1920272" cy="27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86172" y="2564521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Мастер-классы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30" name="Picture 22" descr="https://duchg.ru/wp-content/uploads/2024/06/%D0%98%D0%B7%D0%BE%D0%B1%D1%80%D0%B0%D0%B6%D0%B5%D0%BD%D0%B8%D0%B5-WhatsApp-2024-06-03-%D0%B2-17.57.53_be808922-%E2%80%94-%D0%BA%D0%BE%D0%BF%D0%B8%D1%8F-724x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71415"/>
            <a:ext cx="1635213" cy="23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Picture 24" descr="IMG_11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8" y="4577956"/>
            <a:ext cx="2884587" cy="192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IMG_91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01" y="3144316"/>
            <a:ext cx="2824776" cy="18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286172" y="2127699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Лекции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36" name="Picture 28" descr="IMG_107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68119"/>
            <a:ext cx="2471157" cy="164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8" name="Picture 30" descr="IMG_957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63584"/>
            <a:ext cx="2141391" cy="142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58738"/>
            <a:ext cx="8958262" cy="9302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Работа Экспозиции, посвященной истории НЦЧ РАН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19459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852488"/>
            <a:ext cx="91265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Номер слайда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9CE727-2543-4088-92D7-365FC4527414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19461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19468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69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70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9462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4" name="TextBox 10"/>
          <p:cNvSpPr txBox="1">
            <a:spLocks noChangeArrowheads="1"/>
          </p:cNvSpPr>
          <p:nvPr/>
        </p:nvSpPr>
        <p:spPr bwMode="auto">
          <a:xfrm>
            <a:off x="4716016" y="1057275"/>
            <a:ext cx="434702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>
              <a:buFontTx/>
              <a:buChar char="-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В 2024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году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В.Н.Денисов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провел экскурсии и лекции, которые посетили 701 человек;</a:t>
            </a:r>
          </a:p>
          <a:p>
            <a:pPr marL="171450" indent="-171450">
              <a:buFontTx/>
              <a:buChar char="-"/>
            </a:pPr>
            <a:endParaRPr lang="ru-RU" alt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52 экскурсии по Выставочному залу;</a:t>
            </a:r>
          </a:p>
          <a:p>
            <a:pPr marL="171450" indent="-171450">
              <a:buFontTx/>
              <a:buChar char="-"/>
            </a:pPr>
            <a:endParaRPr lang="ru-RU" alt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26 лекций, в том числе в школах,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Черноголовской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городской библиотеке; </a:t>
            </a:r>
          </a:p>
          <a:p>
            <a:pPr marL="171450" indent="-171450">
              <a:buFontTx/>
              <a:buChar char="-"/>
            </a:pPr>
            <a:endParaRPr lang="ru-RU" alt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Подготовлены для мониторов в фойе презентации к юбилеям выдающихся ученых Черноголовки: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И.В.Мартынов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А.Г.Мержанов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И.М.Халатников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Д,С.Коржинский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,                          Л.П.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Горьков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altLang="ru-RU" sz="1600" dirty="0" err="1" smtClean="0">
                <a:solidFill>
                  <a:schemeClr val="tx2">
                    <a:lumMod val="75000"/>
                  </a:schemeClr>
                </a:solidFill>
              </a:rPr>
              <a:t>Л.Н.Стесик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171450" indent="-171450">
              <a:buFontTx/>
              <a:buChar char="-"/>
            </a:pPr>
            <a:endParaRPr lang="ru-RU" alt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Проведены исторические лекции  «Старая Ладога», «К истории взаимоотношений России и Финляндии», «Прошлое и настоящее в отношениях России и Швеции» </a:t>
            </a:r>
          </a:p>
        </p:txBody>
      </p:sp>
      <p:pic>
        <p:nvPicPr>
          <p:cNvPr id="19472" name="Picture 16" descr="IMG-20240203-WA0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1018"/>
            <a:ext cx="2160752" cy="162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IMG-20240125-WA00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12" y="2964656"/>
            <a:ext cx="2450287" cy="18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 descr="IMG-20241224-WA00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196416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IMG-20241109-WA00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88" y="5137718"/>
            <a:ext cx="2171734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IMG-20241008-WA00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44" y="990849"/>
            <a:ext cx="2397055" cy="17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58738"/>
            <a:ext cx="8958262" cy="9302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Клубы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253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852488"/>
            <a:ext cx="91265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Номер слайда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7D7728-70FE-44B4-B2D7-3584C1DBEFF1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22533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2546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47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48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534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549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69" b="15418"/>
          <a:stretch/>
        </p:blipFill>
        <p:spPr bwMode="auto">
          <a:xfrm>
            <a:off x="0" y="1058862"/>
            <a:ext cx="3419872" cy="415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IMG-20241204-WA00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14" y="1196752"/>
            <a:ext cx="2319375" cy="130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3" name="Picture 25" descr="IMG-20241204-WA00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556" y="1197981"/>
            <a:ext cx="2433452" cy="136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9" descr="IMG-20241204-WA00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065563"/>
            <a:ext cx="1908630" cy="14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31" descr="IMG_20241114_18465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86" y="4202305"/>
            <a:ext cx="1755114" cy="131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7" descr="IMG-20241204-WA002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00" y="2625250"/>
            <a:ext cx="1758599" cy="131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1" name="Picture 33" descr="IMG-20241109-WA005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335" y="3614977"/>
            <a:ext cx="1708673" cy="128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3" name="Picture 35" descr="IMG-20241109-WA004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79289"/>
            <a:ext cx="2263128" cy="127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5" name="Picture 37" descr="IMG-20241010-WA00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26" y="5177803"/>
            <a:ext cx="1967976" cy="147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7" name="Picture 39" descr="attac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77" y="5057332"/>
            <a:ext cx="2289231" cy="171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9" name="Picture 41" descr="https://duchg.ru/wp-content/uploads/2025/02/IMG-20250128-WA0022-1024x57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58" y="3696844"/>
            <a:ext cx="1797195" cy="10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1" name="Picture 43" descr="https://duchg.ru/wp-content/uploads/2024/03/IMG-20240315-WA0003-1024x70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06" y="5190638"/>
            <a:ext cx="2116190" cy="14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58738"/>
            <a:ext cx="8958262" cy="9302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Киноклуб «Калейдоскоп». </a:t>
            </a:r>
            <a:b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Клуб любителей классической музыки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253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058862"/>
            <a:ext cx="91265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Номер слайда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7D7728-70FE-44B4-B2D7-3584C1DBEFF1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200" dirty="0" smtClean="0">
              <a:solidFill>
                <a:srgbClr val="898989"/>
              </a:solidFill>
            </a:endParaRPr>
          </a:p>
        </p:txBody>
      </p:sp>
      <p:grpSp>
        <p:nvGrpSpPr>
          <p:cNvPr id="22533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2546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47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48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534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402" name="Picture 2" descr="https://duchg.ru/wp-content/uploads/2024/10/%D0%90%D1%84%D0%B8%D1%88%D0%B0-27-%D0%BE%D0%BA%D1%82%D1%8F%D0%B1%D1%80%D1%8F-2-%D0%A4%D0%B8%D0%BA%D1%82%D0%BE%D0%B5_page-0001-1-724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20080"/>
            <a:ext cx="1800200" cy="25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https://duchg.ru/wp-content/uploads/2024/08/%D0%90%D1%84%D0%B8%D1%88%D0%B0-20-%D1%81%D0%B5%D0%BD%D1%82%D1%8F%D0%B1%D1%80%D1%8F-2024-%D0%9D%D0%BE%D0%B2%D0%B8%D0%BA%D0%BE%D0%B2%D0%B0-%D0%A1%D0%B5%D1%80%D0%B3%D0%B8%D0%B9-%D0%A0%D0%B0%D0%B4%D0%BE%D0%BD%D0%B5%D0%B6%D1%81%D0%BA%D0%B8%D0%B9-735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3" y="3429000"/>
            <a:ext cx="1636493" cy="227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0040" y="57089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Фильмы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Аиды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Фикрета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Исмайловых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, знакомство с творчеством режиссера                       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Т.Новиковой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06" name="Picture 6" descr="https://duchg.ru/wp-content/uploads/2024/10/%D0%9A%D0%B0%D1%80%D0%BD%D0%B0%D1%83%D1%85_%D0%90%D1%84%D0%B8%D1%88%D0%B0_%D0%B2%D0%B5%D1%87%D0%B5%D1%80-%D0%B7%D0%B2%D1%83%D0%BA%D0%BE%D0%B7%D0%B0%D0%BF%D0%B8%D1%81%D0%B8_18-%D0%BE%D0%BA%D1%82%D1%8F%D0%B1%D1%80%D1%8F-2024-724x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76" y="2132855"/>
            <a:ext cx="1902489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https://duchg.ru/wp-content/uploads/2025/01/%D0%90%D1%84%D0%B8%D1%88%D0%B0-%D0%9A%D0%B0%D1%80%D0%BD%D0%B0%D1%83%D1%85-23.01.2025-724x1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43997"/>
            <a:ext cx="1982268" cy="280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16016" y="61268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Клубу любителей классической музыки присвоено имя Г.Е.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Карнауха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10" name="Picture 10" descr="IMG_20241122_19025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12" y="4224764"/>
            <a:ext cx="2532923" cy="18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2" name="Picture 12" descr="IMG-20241113-WA00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06" y="1844824"/>
            <a:ext cx="1935892" cy="14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477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58738"/>
            <a:ext cx="8958262" cy="9302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БУДЕМ ПОМНИТЬ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253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058862"/>
            <a:ext cx="91265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Номер слайда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7D7728-70FE-44B4-B2D7-3584C1DBEFF1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 dirty="0" smtClean="0">
              <a:solidFill>
                <a:srgbClr val="898989"/>
              </a:solidFill>
            </a:endParaRPr>
          </a:p>
        </p:txBody>
      </p:sp>
      <p:grpSp>
        <p:nvGrpSpPr>
          <p:cNvPr id="22533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2546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47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48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534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4450" name="Picture 2" descr="https://duchg.ru/wp-content/uploads/2024/08/%D0%90%D1%84%D0%B8%D1%88%D0%B0-2-746x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330491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6" y="1266468"/>
            <a:ext cx="3743110" cy="271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 descr="https://duchg.ru/wp-content/uploads/2025/02/Gafurov_G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34" y="3789040"/>
            <a:ext cx="2271980" cy="27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056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" y="-25400"/>
            <a:ext cx="86868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НАУЧНЫЕ КОНФЕРЕНЦИИ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457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03288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Номер слайда 2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709CD70-ED0D-4E22-ABCB-C5620DB905E5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pSp>
        <p:nvGrpSpPr>
          <p:cNvPr id="24581" name="Group 5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4586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4587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4588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4582" name="Прямоугольник 3"/>
          <p:cNvSpPr>
            <a:spLocks noChangeArrowheads="1"/>
          </p:cNvSpPr>
          <p:nvPr/>
        </p:nvSpPr>
        <p:spPr bwMode="auto">
          <a:xfrm>
            <a:off x="900113" y="4941888"/>
            <a:ext cx="712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4583" name="Прямоугольник 4"/>
          <p:cNvSpPr>
            <a:spLocks noChangeArrowheads="1"/>
          </p:cNvSpPr>
          <p:nvPr/>
        </p:nvSpPr>
        <p:spPr bwMode="auto">
          <a:xfrm>
            <a:off x="4082959" y="1117600"/>
            <a:ext cx="44291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В сотрудничестве с институтами Черноголовки проведены три научные конференции: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XIX Российское Совещание по экспериментальной минералогии    (ИЭМ РАН),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ХХIХ  Международной конференции  «Совещание по физике низких температур» (ИФТТ РАН),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7-е Международное Совещание “Фундаментальные и прикладные проблемы ионики твердого тела” (ФПИТТ-2024).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85" name="Picture 4" descr="https://www.atomic-energy.ru/files/images/2019/06/133905454_1963iss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6" y="1297305"/>
            <a:ext cx="1968525" cy="149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9355" y="4743136"/>
            <a:ext cx="305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День молодого ученого Черноголовки,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апрель 2024 г. 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90" name="Picture 14" descr="https://duchg.ru/wp-content/uploads/2024/04/%D0%98%D0%B7%D0%BE%D0%B1%D1%80%D0%B0%D0%B6%D0%B5%D0%BD%D0%B8%D0%B5-WhatsApp-2024-04-18-%D0%B2-18.35.25_d24b80d5-724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0713"/>
            <a:ext cx="1962558" cy="27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G-20231124-WA00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08" y="2539657"/>
            <a:ext cx="2696791" cy="202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 descr="IMG_03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43136"/>
            <a:ext cx="2629835" cy="175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163" y="-19050"/>
            <a:ext cx="91440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Раздел «ЧГ-наука»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560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9001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Номер слайда 2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EAC7F2-A953-4202-8EAC-C4ED57C8382D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5605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pSp>
        <p:nvGrpSpPr>
          <p:cNvPr id="25606" name="Group 28"/>
          <p:cNvGrpSpPr>
            <a:grpSpLocks noChangeAspect="1"/>
          </p:cNvGrpSpPr>
          <p:nvPr/>
        </p:nvGrpSpPr>
        <p:grpSpPr bwMode="auto">
          <a:xfrm>
            <a:off x="6126162" y="6284912"/>
            <a:ext cx="2987675" cy="71438"/>
            <a:chOff x="580" y="5320"/>
            <a:chExt cx="11088" cy="280"/>
          </a:xfrm>
        </p:grpSpPr>
        <p:sp>
          <p:nvSpPr>
            <p:cNvPr id="25615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5616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5617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4427538" y="1114425"/>
            <a:ext cx="4392612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>
              <a:buFont typeface="Arial" charset="0"/>
              <a:buNone/>
            </a:pPr>
            <a:r>
              <a:rPr lang="ru-RU" altLang="ru-RU" sz="1600" dirty="0" smtClean="0"/>
              <a:t>Продолжена </a:t>
            </a:r>
            <a:r>
              <a:rPr lang="ru-RU" altLang="ru-RU" sz="1600" dirty="0"/>
              <a:t>новая дополнительная кропотливая работа по популяризации научной деятельности Институтов НЦЧ РАН. Создан новый раздел на сайте Дома ученых «ЧГ-наука» </a:t>
            </a:r>
            <a:r>
              <a:rPr lang="ru-RU" altLang="ru-RU" sz="1600" u="sng" dirty="0">
                <a:hlinkClick r:id="rId4"/>
              </a:rPr>
              <a:t>https://duchg.ru/category/newsnauka/</a:t>
            </a:r>
            <a:r>
              <a:rPr lang="ru-RU" altLang="ru-RU" sz="1600" dirty="0"/>
              <a:t>,</a:t>
            </a:r>
            <a:endParaRPr lang="en-US" altLang="ru-RU" sz="1600" dirty="0"/>
          </a:p>
          <a:p>
            <a:pPr lvl="2">
              <a:buFont typeface="Arial" charset="0"/>
              <a:buNone/>
            </a:pPr>
            <a:r>
              <a:rPr lang="ru-RU" altLang="ru-RU" sz="1600" dirty="0"/>
              <a:t> где размещаются  оригинальные самостоятельные материалы о научных </a:t>
            </a:r>
            <a:r>
              <a:rPr lang="ru-RU" altLang="ru-RU" sz="1600" dirty="0" smtClean="0"/>
              <a:t>результатах.</a:t>
            </a:r>
          </a:p>
          <a:p>
            <a:pPr lvl="2">
              <a:buFont typeface="Arial" charset="0"/>
              <a:buNone/>
            </a:pPr>
            <a:r>
              <a:rPr lang="ru-RU" altLang="ru-RU" sz="1600" dirty="0" smtClean="0"/>
              <a:t>Видеоматериалы </a:t>
            </a:r>
            <a:r>
              <a:rPr lang="ru-RU" altLang="ru-RU" sz="1600" dirty="0"/>
              <a:t>публикуются на странице Дома ученых НЦЧ РАН в </a:t>
            </a:r>
            <a:r>
              <a:rPr lang="en-US" altLang="ru-RU" sz="1600" dirty="0" err="1"/>
              <a:t>Rutube</a:t>
            </a:r>
            <a:r>
              <a:rPr lang="en-US" altLang="ru-RU" sz="1600" dirty="0"/>
              <a:t> </a:t>
            </a:r>
            <a:r>
              <a:rPr lang="en-US" altLang="ru-RU" sz="1600" dirty="0">
                <a:hlinkClick r:id="rId5"/>
              </a:rPr>
              <a:t>https://rutube.ru/u/duchg/</a:t>
            </a:r>
            <a:endParaRPr lang="en-US" altLang="ru-RU" sz="1600" dirty="0"/>
          </a:p>
          <a:p>
            <a:pPr lvl="2">
              <a:buFont typeface="Arial" charset="0"/>
              <a:buNone/>
            </a:pPr>
            <a:endParaRPr lang="ru-RU" altLang="ru-RU" sz="1600" b="1" dirty="0">
              <a:solidFill>
                <a:srgbClr val="1F497D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altLang="ru-RU" sz="16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5608" name="AutoShape 20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5609" name="AutoShape 22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5610" name="AutoShape 6" descr="https://apf.mail.ru/cgi-bin/readmsg?id=15421913840000000174;0;5&amp;af_preview=1&amp;exif=1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5611" name="AutoShape 17" descr="#CP_rus2-2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8" y="1340768"/>
            <a:ext cx="4175448" cy="234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7" y="3940728"/>
            <a:ext cx="4254556" cy="239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163" y="-19050"/>
            <a:ext cx="91440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Кинотеатр «Два луча</a:t>
            </a: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», 2024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662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9001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Номер слайда 2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8F6B798-9126-40B7-8BB4-AC7CFBA8D01E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6629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pSp>
        <p:nvGrpSpPr>
          <p:cNvPr id="26630" name="Group 28"/>
          <p:cNvGrpSpPr>
            <a:grpSpLocks noChangeAspect="1"/>
          </p:cNvGrpSpPr>
          <p:nvPr/>
        </p:nvGrpSpPr>
        <p:grpSpPr bwMode="auto">
          <a:xfrm>
            <a:off x="6015740" y="6503193"/>
            <a:ext cx="2987675" cy="71438"/>
            <a:chOff x="580" y="5320"/>
            <a:chExt cx="11088" cy="280"/>
          </a:xfrm>
        </p:grpSpPr>
        <p:sp>
          <p:nvSpPr>
            <p:cNvPr id="26642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43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6644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3015" name="TextBox 5"/>
          <p:cNvSpPr txBox="1">
            <a:spLocks noChangeArrowheads="1"/>
          </p:cNvSpPr>
          <p:nvPr/>
        </p:nvSpPr>
        <p:spPr bwMode="auto">
          <a:xfrm>
            <a:off x="4097338" y="1350963"/>
            <a:ext cx="5845175" cy="2032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1</a:t>
            </a:r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62 фильма,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14376 человек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4 251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325,00 р</a:t>
            </a:r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Calibri Light" panose="020F0302020204030204" pitchFamily="34" charset="0"/>
              </a:rPr>
              <a:t>ублей </a:t>
            </a:r>
            <a:endParaRPr lang="ru-RU" altLang="ru-RU" sz="2400" dirty="0">
              <a:solidFill>
                <a:schemeClr val="tx2">
                  <a:lumMod val="50000"/>
                </a:schemeClr>
              </a:solidFill>
              <a:latin typeface="+mn-lt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ru-RU" altLang="ru-RU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ru-RU" altLang="ru-RU" sz="15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AutoNum type="arabicPeriod"/>
              <a:defRPr/>
            </a:pPr>
            <a:endParaRPr lang="ru-RU" altLang="ru-RU" sz="15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2" name="AutoShape 20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6633" name="AutoShape 22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6634" name="AutoShape 6" descr="https://apf.mail.ru/cgi-bin/readmsg?id=15421913840000000174;0;5&amp;af_preview=1&amp;exif=1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6635" name="AutoShape 17" descr="#CP_rus2-2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pic>
        <p:nvPicPr>
          <p:cNvPr id="26636" name="Рисунок 18" descr="unnam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260" y="5146294"/>
            <a:ext cx="10382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Рисунок 20" descr="unnamed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46" y="5322887"/>
            <a:ext cx="852487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Рисунок 21" descr="Без названия (1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335" y="5385593"/>
            <a:ext cx="6413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Рисунок 25" descr="Без названия (2)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63" y="5269981"/>
            <a:ext cx="7842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Прямоугольник 4"/>
          <p:cNvSpPr>
            <a:spLocks noChangeArrowheads="1"/>
          </p:cNvSpPr>
          <p:nvPr/>
        </p:nvSpPr>
        <p:spPr bwMode="auto">
          <a:xfrm>
            <a:off x="161915" y="1134695"/>
            <a:ext cx="37687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Продолжено активное развитие работы кинотеатра: взаимодействие с новыми кинопрокатчиками (ООО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Бэйз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девелопмент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», ООО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Рефлекшнз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филм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 и др.).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итогам работы за 2024 г., согласно отчету из ЕАИС Фонда  кино, кинотеатр Дома ученых НЦЧ РАН занял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159  место по сборам и 229 место по количеству сеансов из 1441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аналогичных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однозальных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площадок по всей стране.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Летний кинотеатр на террасе. 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64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3394075"/>
            <a:ext cx="46672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2" descr="IMG-20240811-WA00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006545"/>
            <a:ext cx="2529483" cy="14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" y="-25400"/>
            <a:ext cx="86868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ДОПОЛНИТЕЛЬНО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355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03288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Номер слайда 2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9B28CD1-CAFF-4E4F-BC38-5DD6D40924E0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pSp>
        <p:nvGrpSpPr>
          <p:cNvPr id="23557" name="Group 5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3567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3568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3569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3558" name="Прямоугольник 3"/>
          <p:cNvSpPr>
            <a:spLocks noChangeArrowheads="1"/>
          </p:cNvSpPr>
          <p:nvPr/>
        </p:nvSpPr>
        <p:spPr bwMode="auto">
          <a:xfrm>
            <a:off x="900113" y="4941888"/>
            <a:ext cx="712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23559" name="Picture 2" descr="IMG-20231208-WA00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28612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4" descr="20231111_1335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3213100"/>
            <a:ext cx="274478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6" descr="IMG-20231027-WA00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89438"/>
            <a:ext cx="2784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Прямоугольник 4"/>
          <p:cNvSpPr>
            <a:spLocks noChangeArrowheads="1"/>
          </p:cNvSpPr>
          <p:nvPr/>
        </p:nvSpPr>
        <p:spPr bwMode="auto">
          <a:xfrm>
            <a:off x="3779838" y="141287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 b="1" dirty="0"/>
              <a:t>В фойе </a:t>
            </a:r>
            <a:r>
              <a:rPr lang="ru-RU" altLang="ru-RU" sz="1600" b="1" dirty="0" smtClean="0"/>
              <a:t>играют в шахматы, шашки, настольный теннис</a:t>
            </a:r>
            <a:endParaRPr lang="ru-RU" altLang="ru-RU" sz="1600" b="1" dirty="0"/>
          </a:p>
        </p:txBody>
      </p:sp>
      <p:pic>
        <p:nvPicPr>
          <p:cNvPr id="23563" name="Picture 8" descr="https://duchg.ru/wp-content/uploads/2023/02/IMG_20230224_180505-1024x7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4538663"/>
            <a:ext cx="25860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9" descr="C:\Users\Елена\Downloads\IMG-20240320-WA00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4351338"/>
            <a:ext cx="17716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Прямоугольник 18"/>
          <p:cNvSpPr>
            <a:spLocks noChangeArrowheads="1"/>
          </p:cNvSpPr>
          <p:nvPr/>
        </p:nvSpPr>
        <p:spPr bwMode="auto">
          <a:xfrm>
            <a:off x="5004048" y="2938463"/>
            <a:ext cx="39542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 b="1" dirty="0"/>
              <a:t>В Кофейне можно посмотреть мультфильмы, научно-популярные фильмы, электронные выставки.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649" y="116632"/>
            <a:ext cx="7415485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altLang="zh-CN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Финансирование. </a:t>
            </a:r>
            <a:r>
              <a:rPr lang="ru-RU" altLang="zh-CN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/>
            </a:r>
            <a:br>
              <a:rPr lang="ru-RU" altLang="zh-CN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Государственное задание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409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Номер слайда 2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26B7B2-85DE-4F9C-A80F-267D49872B02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pSp>
        <p:nvGrpSpPr>
          <p:cNvPr id="4101" name="Group 5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4137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138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139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102" name="Прямоугольник 3"/>
          <p:cNvSpPr>
            <a:spLocks noChangeArrowheads="1"/>
          </p:cNvSpPr>
          <p:nvPr/>
        </p:nvSpPr>
        <p:spPr bwMode="auto">
          <a:xfrm>
            <a:off x="900113" y="4941888"/>
            <a:ext cx="712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47700" y="2781300"/>
          <a:ext cx="7632700" cy="1560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350"/>
                <a:gridCol w="3816350"/>
              </a:tblGrid>
              <a:tr h="1189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 марта 2023 г.</a:t>
                      </a:r>
                      <a:br>
                        <a:rPr lang="ru-RU" sz="1800" dirty="0" smtClean="0"/>
                      </a:br>
                      <a:r>
                        <a:rPr lang="ru-RU" sz="1800" dirty="0" smtClean="0"/>
                        <a:t>количество мероприятий/финансирование</a:t>
                      </a:r>
                    </a:p>
                  </a:txBody>
                  <a:tcPr marL="91444" marR="91444" marT="45748" marB="4574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2024 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количество мероприятий/финансирование</a:t>
                      </a:r>
                    </a:p>
                    <a:p>
                      <a:endParaRPr lang="ru-RU" sz="1800" dirty="0"/>
                    </a:p>
                  </a:txBody>
                  <a:tcPr marL="91444" marR="91444" marT="45748" marB="45748"/>
                </a:tc>
              </a:tr>
              <a:tr h="371067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+mn-ea"/>
                          <a:cs typeface="+mn-cs"/>
                        </a:rPr>
                        <a:t>6    /  </a:t>
                      </a:r>
                      <a:r>
                        <a:rPr lang="ru-RU" sz="1800" b="1" dirty="0" smtClean="0">
                          <a:latin typeface="Arial" charset="0"/>
                        </a:rPr>
                        <a:t>15 863 800, 00 руб. </a:t>
                      </a:r>
                      <a:endParaRPr lang="ru-RU" sz="1800" dirty="0"/>
                    </a:p>
                  </a:txBody>
                  <a:tcPr marL="91444" marR="91444" marT="45748" marB="457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+mn-ea"/>
                          <a:cs typeface="+mn-cs"/>
                        </a:rPr>
                        <a:t>6     /  </a:t>
                      </a:r>
                      <a:r>
                        <a:rPr lang="ru-RU" sz="18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15 361 800,00 </a:t>
                      </a:r>
                      <a:r>
                        <a:rPr lang="ru-RU" sz="1800" b="1" dirty="0" smtClean="0">
                          <a:latin typeface="Arial" charset="0"/>
                        </a:rPr>
                        <a:t> руб. </a:t>
                      </a:r>
                      <a:endParaRPr lang="ru-RU" sz="1800" dirty="0"/>
                    </a:p>
                  </a:txBody>
                  <a:tcPr marL="91444" marR="91444" marT="45748" marB="45748"/>
                </a:tc>
              </a:tr>
            </a:tbl>
          </a:graphicData>
        </a:graphic>
      </p:graphicFrame>
      <p:sp>
        <p:nvSpPr>
          <p:cNvPr id="4114" name="Прямоугольник 3"/>
          <p:cNvSpPr>
            <a:spLocks noChangeArrowheads="1"/>
          </p:cNvSpPr>
          <p:nvPr/>
        </p:nvSpPr>
        <p:spPr bwMode="auto">
          <a:xfrm>
            <a:off x="1039813" y="1514475"/>
            <a:ext cx="7343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zh-CN" sz="1600" b="1" dirty="0">
                <a:cs typeface="Times New Roman" pitchFamily="18" charset="0"/>
              </a:rPr>
              <a:t>Финансирование</a:t>
            </a:r>
            <a:br>
              <a:rPr lang="ru-RU" altLang="zh-CN" sz="1600" b="1" dirty="0">
                <a:cs typeface="Times New Roman" pitchFamily="18" charset="0"/>
              </a:rPr>
            </a:br>
            <a:r>
              <a:rPr lang="ru-RU" altLang="zh-CN" sz="1600" b="1" dirty="0">
                <a:cs typeface="Times New Roman" pitchFamily="18" charset="0"/>
              </a:rPr>
              <a:t>из федерального бюджета</a:t>
            </a:r>
            <a:br>
              <a:rPr lang="ru-RU" altLang="zh-CN" sz="1600" b="1" dirty="0">
                <a:cs typeface="Times New Roman" pitchFamily="18" charset="0"/>
              </a:rPr>
            </a:br>
            <a:r>
              <a:rPr lang="ru-RU" altLang="zh-CN" sz="1600" b="1" dirty="0">
                <a:cs typeface="Times New Roman" pitchFamily="18" charset="0"/>
              </a:rPr>
              <a:t> на выполнение Государственного задания </a:t>
            </a:r>
            <a:endParaRPr lang="ru-RU" altLang="ru-RU" sz="1600" dirty="0"/>
          </a:p>
        </p:txBody>
      </p:sp>
      <p:sp>
        <p:nvSpPr>
          <p:cNvPr id="4115" name="Прямоугольник 4"/>
          <p:cNvSpPr>
            <a:spLocks noChangeArrowheads="1"/>
          </p:cNvSpPr>
          <p:nvPr/>
        </p:nvSpPr>
        <p:spPr bwMode="auto">
          <a:xfrm>
            <a:off x="2293938" y="4633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zh-CN" sz="1400" b="1">
                <a:cs typeface="Times New Roman" pitchFamily="18" charset="0"/>
              </a:rPr>
              <a:t>В динамике по годам 2021  - 2025 г.  </a:t>
            </a:r>
            <a:endParaRPr lang="ru-RU" altLang="ru-RU" sz="1400"/>
          </a:p>
        </p:txBody>
      </p:sp>
      <p:sp>
        <p:nvSpPr>
          <p:cNvPr id="4116" name="Прямоугольник 5"/>
          <p:cNvSpPr>
            <a:spLocks noChangeArrowheads="1"/>
          </p:cNvSpPr>
          <p:nvPr/>
        </p:nvSpPr>
        <p:spPr bwMode="auto">
          <a:xfrm>
            <a:off x="246063" y="5740400"/>
            <a:ext cx="8435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zh-CN" sz="320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12713" y="5019675"/>
          <a:ext cx="8932862" cy="1014095"/>
        </p:xfrm>
        <a:graphic>
          <a:graphicData uri="http://schemas.openxmlformats.org/drawingml/2006/table">
            <a:tbl>
              <a:tblPr/>
              <a:tblGrid>
                <a:gridCol w="1862137"/>
                <a:gridCol w="1863725"/>
                <a:gridCol w="1879600"/>
                <a:gridCol w="1609725"/>
                <a:gridCol w="1717675"/>
              </a:tblGrid>
              <a:tr h="322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2021 г., руб.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2022 г., руб.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2023 г., руб.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2024 г., руб.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2025,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24 068 100,00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29 853 300,00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15 863 800,00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15 361 800,00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19 361 800,00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7163" y="-19050"/>
            <a:ext cx="91440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КОФЕЙНЯ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765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9001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Номер слайда 2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6D24C6-3804-4F92-9806-02A03886765C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7653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pSp>
        <p:nvGrpSpPr>
          <p:cNvPr id="27654" name="Group 28"/>
          <p:cNvGrpSpPr>
            <a:grpSpLocks noChangeAspect="1"/>
          </p:cNvGrpSpPr>
          <p:nvPr/>
        </p:nvGrpSpPr>
        <p:grpSpPr bwMode="auto">
          <a:xfrm>
            <a:off x="141288" y="6642100"/>
            <a:ext cx="2987675" cy="71438"/>
            <a:chOff x="580" y="5320"/>
            <a:chExt cx="11088" cy="280"/>
          </a:xfrm>
        </p:grpSpPr>
        <p:sp>
          <p:nvSpPr>
            <p:cNvPr id="27665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666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667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7655" name="AutoShape 20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7656" name="AutoShape 22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7657" name="AutoShape 6" descr="https://apf.mail.ru/cgi-bin/readmsg?id=15421913840000000174;0;5&amp;af_preview=1&amp;exif=1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7658" name="AutoShape 17" descr="#CP_rus2-2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27660" name="Прямоугольник 3"/>
          <p:cNvSpPr>
            <a:spLocks noChangeArrowheads="1"/>
          </p:cNvSpPr>
          <p:nvPr/>
        </p:nvSpPr>
        <p:spPr bwMode="auto">
          <a:xfrm>
            <a:off x="5096446" y="1593741"/>
            <a:ext cx="37427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В кофейне Дома ученых установлена профессиональная </a:t>
            </a:r>
            <a:r>
              <a:rPr lang="ru-RU" altLang="ru-RU" sz="1400" b="1" i="1" dirty="0" err="1" smtClean="0">
                <a:solidFill>
                  <a:schemeClr val="tx2">
                    <a:lumMod val="75000"/>
                  </a:schemeClr>
                </a:solidFill>
              </a:rPr>
              <a:t>кофемашина</a:t>
            </a:r>
            <a:r>
              <a:rPr lang="ru-RU" alt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1400" b="1" i="1" dirty="0" err="1" smtClean="0">
                <a:solidFill>
                  <a:schemeClr val="tx2">
                    <a:lumMod val="75000"/>
                  </a:schemeClr>
                </a:solidFill>
              </a:rPr>
              <a:t>Elektra</a:t>
            </a:r>
            <a:r>
              <a:rPr lang="ru-RU" altLang="ru-RU" sz="1400" b="1" i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altLang="ru-RU" sz="1400" b="1" i="1" dirty="0" err="1">
                <a:solidFill>
                  <a:schemeClr val="tx2">
                    <a:lumMod val="75000"/>
                  </a:schemeClr>
                </a:solidFill>
              </a:rPr>
              <a:t>Maxi</a:t>
            </a:r>
            <a:r>
              <a:rPr lang="ru-RU" altLang="ru-RU" sz="1400" b="1" i="1" dirty="0">
                <a:solidFill>
                  <a:schemeClr val="tx2">
                    <a:lumMod val="75000"/>
                  </a:schemeClr>
                </a:solidFill>
              </a:rPr>
              <a:t> — эталон стильного дизайна и функциональности. Итальянская компания </a:t>
            </a:r>
            <a:r>
              <a:rPr lang="ru-RU" altLang="ru-RU" sz="1400" b="1" i="1" dirty="0" err="1">
                <a:solidFill>
                  <a:schemeClr val="tx2">
                    <a:lumMod val="75000"/>
                  </a:schemeClr>
                </a:solidFill>
              </a:rPr>
              <a:t>Elektra</a:t>
            </a:r>
            <a:r>
              <a:rPr lang="ru-RU" altLang="ru-RU" sz="1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1400" b="1" i="1" dirty="0" err="1">
                <a:solidFill>
                  <a:schemeClr val="tx2">
                    <a:lumMod val="75000"/>
                  </a:schemeClr>
                </a:solidFill>
              </a:rPr>
              <a:t>s.r.l</a:t>
            </a:r>
            <a:r>
              <a:rPr lang="ru-RU" altLang="ru-RU" sz="1400" b="1" i="1" dirty="0">
                <a:solidFill>
                  <a:schemeClr val="tx2">
                    <a:lumMod val="75000"/>
                  </a:schemeClr>
                </a:solidFill>
              </a:rPr>
              <a:t>. выпускает аппараты исключительно премиум-класса, производящие не просто качественные, а эталонные кофейные напитки. </a:t>
            </a:r>
            <a:r>
              <a:rPr lang="ru-RU" altLang="ru-RU" sz="1400" b="1" i="1" dirty="0" err="1">
                <a:solidFill>
                  <a:schemeClr val="tx2">
                    <a:lumMod val="75000"/>
                  </a:schemeClr>
                </a:solidFill>
              </a:rPr>
              <a:t>Кофемашины</a:t>
            </a:r>
            <a:r>
              <a:rPr lang="ru-RU" altLang="ru-RU" sz="1400" b="1" i="1" dirty="0">
                <a:solidFill>
                  <a:schemeClr val="tx2">
                    <a:lumMod val="75000"/>
                  </a:schemeClr>
                </a:solidFill>
              </a:rPr>
              <a:t> этой марки отличает невероятная точность давления, стабильная температура приготовления кофе, а также то, что они не производятся механическим путем, а собираются вручную</a:t>
            </a:r>
            <a:r>
              <a:rPr lang="ru-RU" alt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alt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Мы варим кофе компании «Сварщица </a:t>
            </a:r>
            <a:r>
              <a:rPr lang="ru-RU" altLang="ru-RU" sz="1400" b="1" i="1" dirty="0" err="1" smtClean="0">
                <a:solidFill>
                  <a:schemeClr val="tx2">
                    <a:lumMod val="75000"/>
                  </a:schemeClr>
                </a:solidFill>
              </a:rPr>
              <a:t>Екатерна</a:t>
            </a:r>
            <a:r>
              <a:rPr lang="ru-RU" alt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», сорт «Эфиопия под молочко».</a:t>
            </a:r>
            <a:endParaRPr lang="ru-RU" alt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661" name="Picture 2" descr="https://duchg.ru/wp-content/uploads/2023/02/IMG_20230205_125707-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4581128"/>
            <a:ext cx="1967484" cy="14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Прямоугольник 5"/>
          <p:cNvSpPr>
            <a:spLocks noChangeArrowheads="1"/>
          </p:cNvSpPr>
          <p:nvPr/>
        </p:nvSpPr>
        <p:spPr bwMode="auto">
          <a:xfrm>
            <a:off x="4860032" y="1196751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ru-RU" sz="1400" dirty="0">
                <a:hlinkClick r:id="rId5"/>
              </a:rPr>
              <a:t>https://theweldercatherine.ru/lapsha_na_ushi/</a:t>
            </a:r>
            <a:endParaRPr lang="ru-RU" altLang="ru-RU" sz="1400" dirty="0"/>
          </a:p>
          <a:p>
            <a:endParaRPr lang="ru-RU" altLang="ru-RU" sz="1400" dirty="0"/>
          </a:p>
        </p:txBody>
      </p:sp>
      <p:pic>
        <p:nvPicPr>
          <p:cNvPr id="27672" name="Picture 24" descr="https://duchg.ru/wp-content/uploads/2024/04/IMG_20240321_111137_761-461x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85" y="1218912"/>
            <a:ext cx="1584176" cy="31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5" descr="Изображение выглядит как на открытом воздухе, небо, имущество, тон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0" y="3741537"/>
            <a:ext cx="2801835" cy="210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00875" y="1196752"/>
            <a:ext cx="2689239" cy="20169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58288" cy="11430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НАШ ВКЛАД в ПОБЕДУ</a:t>
            </a:r>
            <a:endParaRPr lang="ru-RU" sz="3200" b="1" dirty="0">
              <a:solidFill>
                <a:srgbClr val="37609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969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Номер слайда 20"/>
          <p:cNvSpPr>
            <a:spLocks noGrp="1"/>
          </p:cNvSpPr>
          <p:nvPr>
            <p:ph type="sldNum" sz="quarter" idx="12"/>
          </p:nvPr>
        </p:nvSpPr>
        <p:spPr bwMode="auto">
          <a:xfrm>
            <a:off x="7108825" y="6372225"/>
            <a:ext cx="354013" cy="74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557BB2-7466-4E12-86A3-6A36DF0DA421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92613" y="1516990"/>
            <a:ext cx="3257550" cy="37242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 2024 г. посетители и  сотрудники собрали гуманитарную помощь  для ДНР, ЛНР, Курской  области, собрали средства в рамках Новогоднего вечера для фонда «ВСЕ ДЛЯ ПОБЕДЫ».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Отвезли в госпиталь в Дуброво книги, сладкие подарки, картины.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702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9715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716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717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29703" name="Group 28"/>
          <p:cNvGrpSpPr>
            <a:grpSpLocks noChangeAspect="1"/>
          </p:cNvGrpSpPr>
          <p:nvPr/>
        </p:nvGrpSpPr>
        <p:grpSpPr bwMode="auto">
          <a:xfrm>
            <a:off x="393676" y="6648873"/>
            <a:ext cx="2393950" cy="119062"/>
            <a:chOff x="580" y="5320"/>
            <a:chExt cx="11088" cy="280"/>
          </a:xfrm>
        </p:grpSpPr>
        <p:sp>
          <p:nvSpPr>
            <p:cNvPr id="29712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713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9714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2970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0282238"/>
            <a:ext cx="4397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AutoShape 4" descr="https://parnassus.ru/events/russia/starcity/star_045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pic>
        <p:nvPicPr>
          <p:cNvPr id="29719" name="Picture 23" descr="https://duchg.ru/wp-content/uploads/2024/01/IMG_20240103_111528_043-461x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916832"/>
            <a:ext cx="2130342" cy="47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1" name="Picture 25" descr="https://duchg.ru/wp-content/uploads/2024/01/IMG_20240103_111545_091-1024x4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105467" cy="13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3" name="Picture 27" descr="https://duchg.ru/wp-content/uploads/2024/01/IMG_20240113_193658_899-461x1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86415"/>
            <a:ext cx="1442692" cy="32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40" y="5150060"/>
            <a:ext cx="3196284" cy="1438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0" y="3625689"/>
            <a:ext cx="2349854" cy="13143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3" y="5424575"/>
            <a:ext cx="2348529" cy="113902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58288" cy="11430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Дом ученых НЦЧ РАН. Общественная деятельность 2024 </a:t>
            </a:r>
            <a:r>
              <a:rPr lang="ru-RU" sz="3200" b="1" dirty="0">
                <a:solidFill>
                  <a:srgbClr val="37609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г.</a:t>
            </a:r>
          </a:p>
        </p:txBody>
      </p:sp>
      <p:pic>
        <p:nvPicPr>
          <p:cNvPr id="2867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Номер слайда 20"/>
          <p:cNvSpPr>
            <a:spLocks noGrp="1"/>
          </p:cNvSpPr>
          <p:nvPr>
            <p:ph type="sldNum" sz="quarter" idx="12"/>
          </p:nvPr>
        </p:nvSpPr>
        <p:spPr bwMode="auto">
          <a:xfrm>
            <a:off x="7108825" y="6372225"/>
            <a:ext cx="354013" cy="74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2920C88-31F9-44E4-B8E0-5C9E8537A655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28678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8691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92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93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28679" name="Group 28"/>
          <p:cNvGrpSpPr>
            <a:grpSpLocks noChangeAspect="1"/>
          </p:cNvGrpSpPr>
          <p:nvPr/>
        </p:nvGrpSpPr>
        <p:grpSpPr bwMode="auto">
          <a:xfrm>
            <a:off x="161925" y="6453188"/>
            <a:ext cx="2393950" cy="119062"/>
            <a:chOff x="580" y="5320"/>
            <a:chExt cx="11088" cy="280"/>
          </a:xfrm>
        </p:grpSpPr>
        <p:sp>
          <p:nvSpPr>
            <p:cNvPr id="28688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89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90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2868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0282238"/>
            <a:ext cx="4397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4" descr="https://parnassus.ru/events/russia/starcity/star_045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9234" y="2046287"/>
            <a:ext cx="4402832" cy="4525963"/>
          </a:xfrm>
        </p:spPr>
        <p:txBody>
          <a:bodyPr/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по организации работы Скорой помощи в Черноголовке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встречи Совета ветеранов ГО Черноголовка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Информационный стенд Совета депутатов ГО Черноголовка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Новости Черноголовки на мониторе в окнах Дома ученных НЦЧ РАН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Газеты????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509120"/>
            <a:ext cx="3995936" cy="1803553"/>
          </a:xfrm>
          <a:prstGeom prst="rect">
            <a:avLst/>
          </a:prstGeom>
        </p:spPr>
      </p:pic>
      <p:pic>
        <p:nvPicPr>
          <p:cNvPr id="28694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4" y="1772816"/>
            <a:ext cx="259228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58288" cy="11430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37609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Взаимодействие и партнерство </a:t>
            </a:r>
            <a:r>
              <a:rPr lang="ru-RU" sz="3200" b="1" dirty="0" smtClean="0">
                <a:solidFill>
                  <a:srgbClr val="37609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2024 </a:t>
            </a:r>
            <a:r>
              <a:rPr lang="ru-RU" sz="3200" b="1" dirty="0">
                <a:solidFill>
                  <a:srgbClr val="37609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г.</a:t>
            </a:r>
          </a:p>
        </p:txBody>
      </p:sp>
      <p:pic>
        <p:nvPicPr>
          <p:cNvPr id="2867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Номер слайда 20"/>
          <p:cNvSpPr>
            <a:spLocks noGrp="1"/>
          </p:cNvSpPr>
          <p:nvPr>
            <p:ph type="sldNum" sz="quarter" idx="12"/>
          </p:nvPr>
        </p:nvSpPr>
        <p:spPr bwMode="auto">
          <a:xfrm>
            <a:off x="7108825" y="6372225"/>
            <a:ext cx="354013" cy="74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2920C88-31F9-44E4-B8E0-5C9E8537A655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61924" y="2060575"/>
            <a:ext cx="6748463" cy="37258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Дом учёных НЦЧ РАН поддерживает сотрудничество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: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Русское географическое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общество;</a:t>
            </a:r>
          </a:p>
          <a:p>
            <a:pPr algn="just" eaLnBrk="1" hangingPunct="1"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Палеонтологический музей;</a:t>
            </a:r>
          </a:p>
          <a:p>
            <a:pPr algn="just" eaLnBrk="1" hangingPunct="1"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Дома ученых в Пущино, Томске;</a:t>
            </a:r>
          </a:p>
          <a:p>
            <a:pPr algn="just" eaLnBrk="1" hangingPunct="1"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Московская областная филармония;</a:t>
            </a:r>
          </a:p>
          <a:p>
            <a:pPr algn="just" eaLnBrk="1" hangingPunct="1"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Муниципальное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бюджетное учреждение «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Долгопрудненский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историко- художественный музей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»;</a:t>
            </a:r>
          </a:p>
          <a:p>
            <a:pPr algn="just" eaLnBrk="1" hangingPunct="1">
              <a:buFont typeface="Wingdings" pitchFamily="2" charset="2"/>
              <a:buChar char="Ø"/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МУК КДЦ «Гамма», ЧДШИ им. Е.П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Макуренковой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, арт-пространство «Восход»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. </a:t>
            </a:r>
            <a:endParaRPr lang="en-US" sz="1800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sz="40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sz="40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678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28691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92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93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28679" name="Group 28"/>
          <p:cNvGrpSpPr>
            <a:grpSpLocks noChangeAspect="1"/>
          </p:cNvGrpSpPr>
          <p:nvPr/>
        </p:nvGrpSpPr>
        <p:grpSpPr bwMode="auto">
          <a:xfrm>
            <a:off x="161925" y="6453188"/>
            <a:ext cx="2393950" cy="119062"/>
            <a:chOff x="580" y="5320"/>
            <a:chExt cx="11088" cy="280"/>
          </a:xfrm>
        </p:grpSpPr>
        <p:sp>
          <p:nvSpPr>
            <p:cNvPr id="28688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89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690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2868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0282238"/>
            <a:ext cx="4397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4" descr="https://parnassus.ru/events/russia/starcity/star_045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04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" y="-12700"/>
            <a:ext cx="851535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ПРОБЛЕМЫ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3174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050"/>
            <a:ext cx="91582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Номер слайда 20"/>
          <p:cNvSpPr>
            <a:spLocks noGrp="1"/>
          </p:cNvSpPr>
          <p:nvPr>
            <p:ph type="sldNum" sz="quarter" idx="12"/>
          </p:nvPr>
        </p:nvSpPr>
        <p:spPr bwMode="auto">
          <a:xfrm>
            <a:off x="6516688" y="63214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EDD0B9-2951-4415-B075-00193F39760E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31749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31757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758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759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1750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1751" name="AutoShape 19" descr="ÐÐ°ÑÑÐ¸Ð½ÐºÐ¸ Ð¿Ð¾ Ð·Ð°Ð¿ÑÐ¾ÑÑ Ð Ð§Ð¡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31752" name="AutoShape 21" descr="ÐÐ°ÑÑÐ¸Ð½ÐºÐ¸ Ð¿Ð¾ Ð·Ð°Ð¿ÑÐ¾ÑÑ Ð Ð§Ð¡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31753" name="AutoShape 25" descr="ÐÐ°ÑÑÐ¸Ð½ÐºÐ¸ Ð¿Ð¾ Ð·Ð°Ð¿ÑÐ¾ÑÑ ÐÐ¸Ð½Ð¾Ð±ÑÐ½Ð°ÑÐºÐ¸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13" y="1408113"/>
            <a:ext cx="7353300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400" dirty="0"/>
              <a:t>Остается нерешенным вопрос п</a:t>
            </a:r>
            <a:r>
              <a:rPr lang="ru-RU" sz="1400" b="1" dirty="0"/>
              <a:t>о земельному участку №2  под трассой горнолыжного подъемника</a:t>
            </a:r>
            <a:r>
              <a:rPr lang="ru-RU" sz="1400" dirty="0"/>
              <a:t> № 50:04:0270204:625 в деревне </a:t>
            </a:r>
            <a:r>
              <a:rPr lang="ru-RU" sz="1400" dirty="0" err="1"/>
              <a:t>Парамоново</a:t>
            </a:r>
            <a:r>
              <a:rPr lang="ru-RU" sz="1400" dirty="0"/>
              <a:t> Дмитровского района. В судебном порядке  решить данный вопрос не представляется возможным.  Необходимы переговоры с Министерством спорта РФ. 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ru-RU" sz="1400" dirty="0"/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400" dirty="0" smtClean="0"/>
              <a:t>Замена инженерных систем: Электрические сети в Киноконцертном зале и Большой гостиной.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ru-RU" sz="1400" dirty="0"/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400" dirty="0" smtClean="0"/>
              <a:t>Замена Пожарной сигнализации в киноконцертном зале.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ru-RU" sz="1400" dirty="0"/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400" dirty="0" smtClean="0"/>
              <a:t>Обновление компьютеров бухгалтерии.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ru-RU" sz="1400" dirty="0"/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400" dirty="0" smtClean="0"/>
              <a:t>Новая мебель в  Кофейне.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ru-RU" sz="1400" dirty="0"/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400" dirty="0" smtClean="0"/>
              <a:t>Волонтеры для развески афиш  по городу.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ru-RU" sz="1400" dirty="0"/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400" dirty="0" smtClean="0"/>
              <a:t> Поиск </a:t>
            </a:r>
            <a:r>
              <a:rPr lang="ru-RU" sz="1400" dirty="0"/>
              <a:t>дополнительных источников финансирования. </a:t>
            </a:r>
          </a:p>
        </p:txBody>
      </p:sp>
      <p:pic>
        <p:nvPicPr>
          <p:cNvPr id="31755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7" t="18350" r="2499" b="9166"/>
          <a:stretch>
            <a:fillRect/>
          </a:stretch>
        </p:blipFill>
        <p:spPr bwMode="auto">
          <a:xfrm>
            <a:off x="7451725" y="1617663"/>
            <a:ext cx="13716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67625" y="5367338"/>
            <a:ext cx="1155700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</a:rPr>
              <a:t>Участок под трассой горнолыжного подъемника, 1,46 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325" y="5733256"/>
            <a:ext cx="627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ПРИВЛЕЧЕНИЕ МОЛОДЕЖИ, МОЛОДЫХ УЧЕНЫХ на МЕРОПРИЯТИЯ!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4325" y="-60325"/>
            <a:ext cx="91440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БЛАГОДАРНОСТИ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9001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Номер слайда 2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EA4D2DF-5796-4287-ABB1-BCCD64A01C0B}" type="slidenum">
              <a:rPr lang="ru-RU" altLang="ru-RU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2773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pSp>
        <p:nvGrpSpPr>
          <p:cNvPr id="32774" name="Group 28"/>
          <p:cNvGrpSpPr>
            <a:grpSpLocks noChangeAspect="1"/>
          </p:cNvGrpSpPr>
          <p:nvPr/>
        </p:nvGrpSpPr>
        <p:grpSpPr bwMode="auto">
          <a:xfrm>
            <a:off x="6156325" y="6534150"/>
            <a:ext cx="2987675" cy="71438"/>
            <a:chOff x="580" y="5320"/>
            <a:chExt cx="11088" cy="280"/>
          </a:xfrm>
        </p:grpSpPr>
        <p:sp>
          <p:nvSpPr>
            <p:cNvPr id="32779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2780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2781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2776" name="AutoShape 20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32777" name="AutoShape 22" descr="https://apf.mail.ru/cgi-bin/readmsg?id=15421902950000000349;0;4&amp;af_preview=1&amp;exif=1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32778" name="AutoShape 6" descr="https://apf.mail.ru/cgi-bin/readmsg?id=15421913840000000174;0;5&amp;af_preview=1&amp;exif=1"/>
          <p:cNvSpPr>
            <a:spLocks noChangeAspect="1" noChangeArrowheads="1"/>
          </p:cNvSpPr>
          <p:nvPr/>
        </p:nvSpPr>
        <p:spPr bwMode="auto">
          <a:xfrm>
            <a:off x="466725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charset="0"/>
            </a:endParaRPr>
          </a:p>
        </p:txBody>
      </p:sp>
      <p:sp>
        <p:nvSpPr>
          <p:cNvPr id="14" name="Содержимое 5"/>
          <p:cNvSpPr txBox="1">
            <a:spLocks/>
          </p:cNvSpPr>
          <p:nvPr/>
        </p:nvSpPr>
        <p:spPr>
          <a:xfrm>
            <a:off x="312339" y="1196752"/>
            <a:ext cx="6748463" cy="3725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АО Фирма «Август»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АНО «Центр городского развития»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ФИЦ ПХФ и МХ РАН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АО «ЭЗАН»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ГК «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РТСофт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Компания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Аквалайф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Е.В.Троицкая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Sergio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Nero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Б.В.Мельников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1835150" y="1196975"/>
            <a:ext cx="58324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1F497D"/>
                </a:solidFill>
                <a:latin typeface="Arial" charset="0"/>
              </a:rPr>
              <a:t>СПАСИБО ЗА ВНИМАНИЕ! 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2483768" y="1772816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 dirty="0">
                <a:cs typeface="Times New Roman" pitchFamily="18" charset="0"/>
              </a:rPr>
              <a:t>Приносящая доход деятельность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272" y="3861048"/>
            <a:ext cx="822960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0215" algn="just" eaLnBrk="0" hangingPunct="0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Приносящая доход деятельность  Дома ученых НЦЧ РАН:</a:t>
            </a:r>
          </a:p>
          <a:p>
            <a:pPr marL="342900" indent="-342900" algn="just" eaLnBrk="0" hangingPunct="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Киносеансы  (кинотеатр «Два луча») (продажа билетов); </a:t>
            </a:r>
          </a:p>
          <a:p>
            <a:pPr marL="342900" indent="-342900" algn="just" eaLnBrk="0" hangingPunct="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Кофейня (буфет);</a:t>
            </a:r>
          </a:p>
          <a:p>
            <a:pPr marL="342900" indent="-342900" algn="just" eaLnBrk="0" hangingPunct="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Услуги по проведению мероприятий (научные конференции, семинары, детские праздники, танцевальные вечера);</a:t>
            </a:r>
          </a:p>
          <a:p>
            <a:pPr marL="342900" indent="-342900" algn="just" eaLnBrk="0" hangingPunct="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Концерты, спектакли на платной основе (продажа билетов); </a:t>
            </a:r>
          </a:p>
          <a:p>
            <a:pPr marL="342900" indent="-342900" algn="just" eaLnBrk="0" hangingPunct="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Кресла массажные 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вендинговый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аппарат);</a:t>
            </a:r>
          </a:p>
          <a:p>
            <a:pPr marL="342900" indent="-342900" algn="just" eaLnBrk="0" hangingPunct="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Бильярд;</a:t>
            </a:r>
          </a:p>
          <a:p>
            <a:pPr marL="342900" indent="-342900" algn="just" eaLnBrk="0" hangingPunct="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Членские взносы;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  Услуга профессиональной видеозаписи роликов, лекций, обращений и др. 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52620"/>
              </p:ext>
            </p:extLst>
          </p:nvPr>
        </p:nvGraphicFramePr>
        <p:xfrm>
          <a:off x="1259632" y="2348880"/>
          <a:ext cx="6985000" cy="1020763"/>
        </p:xfrm>
        <a:graphic>
          <a:graphicData uri="http://schemas.openxmlformats.org/drawingml/2006/table">
            <a:tbl>
              <a:tblPr/>
              <a:tblGrid>
                <a:gridCol w="1728788"/>
                <a:gridCol w="1584325"/>
                <a:gridCol w="1727200"/>
                <a:gridCol w="1944687"/>
              </a:tblGrid>
              <a:tr h="473075"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2021 г., руб.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2022 г., руб.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2023 г., руб.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2024,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6 753 368,94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6 589 092,70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10 549 363, 50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19  779 828,30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504" y="116632"/>
            <a:ext cx="84969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zh-CN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Финансирование. </a:t>
            </a:r>
            <a:br>
              <a:rPr lang="ru-RU" altLang="zh-CN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altLang="zh-CN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Приносящая доход деятельность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467544" y="3068960"/>
            <a:ext cx="83534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/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2024 г. стал рекордным по объему поступлений внебюджетных средств</a:t>
            </a:r>
            <a:r>
              <a:rPr lang="ru-RU" altLang="ru-RU" sz="1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.</a:t>
            </a:r>
            <a:br>
              <a:rPr lang="ru-RU" altLang="ru-RU" sz="1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altLang="ru-RU" sz="1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Основные источники дохода: продажи </a:t>
            </a:r>
            <a:r>
              <a:rPr lang="ru-RU" alt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билетов в кино и на мероприятия, работа Кофейни и </a:t>
            </a:r>
            <a:r>
              <a:rPr lang="ru-RU" altLang="ru-RU" sz="1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договоры спонсорской рекламы. </a:t>
            </a:r>
          </a:p>
          <a:p>
            <a:pPr lvl="0"/>
            <a:r>
              <a:rPr lang="ru-RU" altLang="ru-RU" sz="1400" b="1" dirty="0" smtClean="0">
                <a:cs typeface="Times New Roman" pitchFamily="18" charset="0"/>
              </a:rPr>
              <a:t/>
            </a:r>
            <a:br>
              <a:rPr lang="ru-RU" altLang="ru-RU" sz="1400" b="1" dirty="0" smtClean="0">
                <a:cs typeface="Times New Roman" pitchFamily="18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Переход на НДС в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декабре 2024 г.,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так как по итогам 4 кв.2024 г. поступления от направлений деятельности, облагаемых налогом (все, что БЕЗ билетов) 10 и 20% в сумме превысили 2 млн. руб.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Сумма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выплаченного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Налога на добавленную стоимость составила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337 315 руб. </a:t>
            </a:r>
            <a:endParaRPr lang="ru-RU" altLang="ru-RU" sz="14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5165335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Несмотря на сложные финансовые условия,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 итогам 2024 г.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учреждение не имеет задолженности по заработной плате и кредиторской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задолженности.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217280"/>
              </p:ext>
            </p:extLst>
          </p:nvPr>
        </p:nvGraphicFramePr>
        <p:xfrm>
          <a:off x="2382813" y="1910037"/>
          <a:ext cx="4392662" cy="1020763"/>
        </p:xfrm>
        <a:graphic>
          <a:graphicData uri="http://schemas.openxmlformats.org/drawingml/2006/table">
            <a:tbl>
              <a:tblPr/>
              <a:tblGrid>
                <a:gridCol w="2292099"/>
                <a:gridCol w="2100563"/>
              </a:tblGrid>
              <a:tr h="473075"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   2023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г., руб.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indent="449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2024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г., руб.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- 16 000,00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>
                      <a:lvl1pPr marL="34925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3902,00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91880" y="1498600"/>
            <a:ext cx="25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Прибыль/Убыток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4649" y="116632"/>
            <a:ext cx="74154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zh-CN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Финансирование </a:t>
            </a:r>
            <a:endParaRPr lang="ru-RU" sz="3200" b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15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9396413" cy="738187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МЕРОПРИЯТИЯ и </a:t>
            </a:r>
            <a:r>
              <a:rPr lang="ru-RU" sz="28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ПОСЕЩАЕМОСТЬ</a:t>
            </a:r>
          </a:p>
        </p:txBody>
      </p:sp>
      <p:pic>
        <p:nvPicPr>
          <p:cNvPr id="71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866775"/>
            <a:ext cx="91582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Номер слайда 20"/>
          <p:cNvSpPr txBox="1">
            <a:spLocks noGrp="1"/>
          </p:cNvSpPr>
          <p:nvPr/>
        </p:nvSpPr>
        <p:spPr bwMode="auto">
          <a:xfrm>
            <a:off x="4859338" y="6356350"/>
            <a:ext cx="38274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898989"/>
                </a:solidFill>
              </a:rPr>
              <a:t>Население г. Черноголовка </a:t>
            </a:r>
            <a:r>
              <a:rPr lang="ru-RU" altLang="ru-RU" sz="1200" b="1"/>
              <a:t>18 472  </a:t>
            </a:r>
            <a:r>
              <a:rPr lang="ru-RU" altLang="ru-RU" sz="1200">
                <a:solidFill>
                  <a:srgbClr val="898989"/>
                </a:solidFill>
              </a:rPr>
              <a:t>человек</a:t>
            </a:r>
          </a:p>
        </p:txBody>
      </p:sp>
      <p:grpSp>
        <p:nvGrpSpPr>
          <p:cNvPr id="7173" name="Group 5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7265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266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267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174" name="Прямоугольник 3"/>
          <p:cNvSpPr>
            <a:spLocks noChangeArrowheads="1"/>
          </p:cNvSpPr>
          <p:nvPr/>
        </p:nvSpPr>
        <p:spPr bwMode="auto">
          <a:xfrm>
            <a:off x="900113" y="4941888"/>
            <a:ext cx="712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69913" y="4029075"/>
          <a:ext cx="7989890" cy="1922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062"/>
                <a:gridCol w="1150138"/>
                <a:gridCol w="1150138"/>
                <a:gridCol w="1150138"/>
                <a:gridCol w="1150138"/>
                <a:gridCol w="1150138"/>
                <a:gridCol w="1150138"/>
              </a:tblGrid>
              <a:tr h="27473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2018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2019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2020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2021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2022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</a:tr>
              <a:tr h="457607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b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Covid 19)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/>
                    </a:p>
                  </a:txBody>
                  <a:tcPr marL="91400" marR="91400" marT="45796" marB="45796"/>
                </a:tc>
              </a:tr>
              <a:tr h="36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286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362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403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445</a:t>
                      </a:r>
                      <a:endParaRPr lang="ru-RU" sz="18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0" marR="91400" marT="45796" marB="45796"/>
                </a:tc>
              </a:tr>
              <a:tr h="4574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люди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люди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  <a:p>
                      <a:pPr algn="ctr"/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0" marR="91400" marT="45796" marB="45796"/>
                </a:tc>
              </a:tr>
              <a:tr h="366310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31 535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29 319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24 871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46 891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45 505</a:t>
                      </a: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58 726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0" marR="91400" marT="45796" marB="4579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54 917 </a:t>
                      </a:r>
                      <a:endParaRPr lang="ru-RU" sz="18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0" marR="91400" marT="45796" marB="45796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692275" y="1592263"/>
          <a:ext cx="5375275" cy="2103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/>
                <a:gridCol w="1075055"/>
                <a:gridCol w="1075055"/>
                <a:gridCol w="1075055"/>
                <a:gridCol w="1075055"/>
              </a:tblGrid>
              <a:tr h="27449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2020</a:t>
                      </a: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2021</a:t>
                      </a: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2022</a:t>
                      </a: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/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</a:t>
                      </a:r>
                      <a:endParaRPr lang="ru-RU" sz="1200" dirty="0"/>
                    </a:p>
                  </a:txBody>
                  <a:tcPr marL="91419" marR="91419" marT="45755" marB="45755"/>
                </a:tc>
              </a:tr>
              <a:tr h="639883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b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Covid 19)</a:t>
                      </a:r>
                      <a:endParaRPr lang="ru-RU" sz="1200" dirty="0"/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/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/>
                    </a:p>
                  </a:txBody>
                  <a:tcPr marL="91419" marR="91419" marT="45755" marB="45755"/>
                </a:tc>
              </a:tr>
              <a:tr h="365984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172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  <a:endParaRPr lang="ru-RU" sz="18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</a:tr>
              <a:tr h="45709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люди</a:t>
                      </a: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люди</a:t>
                      </a:r>
                    </a:p>
                    <a:p>
                      <a:pPr algn="ctr"/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</a:tr>
              <a:tr h="365984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12 614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24 442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26 967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27 428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24 426 </a:t>
                      </a:r>
                      <a:endParaRPr lang="ru-RU" sz="18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55" marB="45755"/>
                </a:tc>
              </a:tr>
            </a:tbl>
          </a:graphicData>
        </a:graphic>
      </p:graphicFrame>
      <p:sp>
        <p:nvSpPr>
          <p:cNvPr id="7263" name="TextBox 2"/>
          <p:cNvSpPr txBox="1">
            <a:spLocks noChangeArrowheads="1"/>
          </p:cNvSpPr>
          <p:nvPr/>
        </p:nvSpPr>
        <p:spPr bwMode="auto">
          <a:xfrm>
            <a:off x="3159125" y="3756025"/>
            <a:ext cx="36004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500" b="1"/>
              <a:t>Общее  количество</a:t>
            </a:r>
          </a:p>
        </p:txBody>
      </p:sp>
      <p:sp>
        <p:nvSpPr>
          <p:cNvPr id="7264" name="TextBox 12"/>
          <p:cNvSpPr txBox="1">
            <a:spLocks noChangeArrowheads="1"/>
          </p:cNvSpPr>
          <p:nvPr/>
        </p:nvSpPr>
        <p:spPr bwMode="auto">
          <a:xfrm>
            <a:off x="1684338" y="1200150"/>
            <a:ext cx="57610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500" b="1"/>
              <a:t>В рамках Госзадания (бесплатные для посетителей)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14313"/>
            <a:ext cx="950595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0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ru-RU" altLang="ru-RU" sz="3000" b="1" dirty="0">
                <a:solidFill>
                  <a:srgbClr val="1F497D"/>
                </a:solidFill>
                <a:latin typeface="Arial" charset="0"/>
              </a:rPr>
              <a:t>Численность </a:t>
            </a:r>
            <a:r>
              <a:rPr lang="ru-RU" altLang="ru-RU" sz="3000" b="1" dirty="0" smtClean="0">
                <a:solidFill>
                  <a:srgbClr val="1F497D"/>
                </a:solidFill>
                <a:latin typeface="Arial" charset="0"/>
              </a:rPr>
              <a:t>и </a:t>
            </a:r>
            <a:r>
              <a:rPr lang="ru-RU" altLang="ru-RU" sz="3000" b="1" dirty="0">
                <a:solidFill>
                  <a:srgbClr val="1F497D"/>
                </a:solidFill>
                <a:latin typeface="Arial" charset="0"/>
              </a:rPr>
              <a:t>средняя </a:t>
            </a:r>
            <a:r>
              <a:rPr lang="ru-RU" altLang="ru-RU" sz="3000" b="1" dirty="0" smtClean="0">
                <a:solidFill>
                  <a:srgbClr val="1F497D"/>
                </a:solidFill>
                <a:latin typeface="Arial" charset="0"/>
              </a:rPr>
              <a:t>заработная  </a:t>
            </a:r>
            <a:r>
              <a:rPr lang="ru-RU" altLang="ru-RU" sz="3000" b="1" dirty="0">
                <a:solidFill>
                  <a:srgbClr val="1F497D"/>
                </a:solidFill>
                <a:latin typeface="Arial" charset="0"/>
              </a:rPr>
              <a:t>плата:</a:t>
            </a:r>
            <a:r>
              <a:rPr lang="ru-RU" altLang="ru-RU" sz="3600" b="1" dirty="0">
                <a:solidFill>
                  <a:srgbClr val="1F497D"/>
                </a:solidFill>
                <a:latin typeface="Arial" charset="0"/>
              </a:rPr>
              <a:t/>
            </a:r>
            <a:br>
              <a:rPr lang="ru-RU" altLang="ru-RU" sz="3600" b="1" dirty="0">
                <a:solidFill>
                  <a:srgbClr val="1F497D"/>
                </a:solidFill>
                <a:latin typeface="Arial" charset="0"/>
              </a:rPr>
            </a:br>
            <a:r>
              <a:rPr lang="ru-RU" sz="36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ru-RU" sz="11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Выполнение Указа Президента РФ о повышении оплаты труда отдельных категорий работников бюджетных учреждений</a:t>
            </a:r>
          </a:p>
        </p:txBody>
      </p:sp>
      <p:pic>
        <p:nvPicPr>
          <p:cNvPr id="819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Номер слайда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6734A6C-1DA7-4469-B0E3-A648A1E10394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pSp>
        <p:nvGrpSpPr>
          <p:cNvPr id="8197" name="Group 28"/>
          <p:cNvGrpSpPr>
            <a:grpSpLocks noChangeAspect="1"/>
          </p:cNvGrpSpPr>
          <p:nvPr/>
        </p:nvGrpSpPr>
        <p:grpSpPr bwMode="auto">
          <a:xfrm>
            <a:off x="14579600" y="11718925"/>
            <a:ext cx="1800225" cy="88900"/>
            <a:chOff x="580" y="5320"/>
            <a:chExt cx="11088" cy="280"/>
          </a:xfrm>
        </p:grpSpPr>
        <p:sp>
          <p:nvSpPr>
            <p:cNvPr id="8256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7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8" name="Rectangle 31"/>
            <p:cNvSpPr>
              <a:spLocks noChangeArrowheads="1"/>
            </p:cNvSpPr>
            <p:nvPr/>
          </p:nvSpPr>
          <p:spPr bwMode="auto">
            <a:xfrm>
              <a:off x="6628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198" name="Text Box 17"/>
          <p:cNvSpPr txBox="1">
            <a:spLocks noChangeArrowheads="1"/>
          </p:cNvSpPr>
          <p:nvPr/>
        </p:nvSpPr>
        <p:spPr bwMode="auto">
          <a:xfrm>
            <a:off x="5354638" y="278130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199" name="Group 28"/>
          <p:cNvGrpSpPr>
            <a:grpSpLocks noChangeAspect="1"/>
          </p:cNvGrpSpPr>
          <p:nvPr/>
        </p:nvGrpSpPr>
        <p:grpSpPr bwMode="auto">
          <a:xfrm>
            <a:off x="0" y="6411913"/>
            <a:ext cx="8820150" cy="206375"/>
            <a:chOff x="580" y="5320"/>
            <a:chExt cx="11401" cy="280"/>
          </a:xfrm>
        </p:grpSpPr>
        <p:sp>
          <p:nvSpPr>
            <p:cNvPr id="8253" name="Rectangle 29"/>
            <p:cNvSpPr>
              <a:spLocks noChangeArrowheads="1"/>
            </p:cNvSpPr>
            <p:nvPr/>
          </p:nvSpPr>
          <p:spPr bwMode="auto">
            <a:xfrm>
              <a:off x="580" y="5320"/>
              <a:ext cx="3888" cy="28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4" name="Rectangle 30"/>
            <p:cNvSpPr>
              <a:spLocks noChangeArrowheads="1"/>
            </p:cNvSpPr>
            <p:nvPr/>
          </p:nvSpPr>
          <p:spPr bwMode="auto">
            <a:xfrm>
              <a:off x="4468" y="5320"/>
              <a:ext cx="2160" cy="2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5" name="Rectangle 31"/>
            <p:cNvSpPr>
              <a:spLocks noChangeArrowheads="1"/>
            </p:cNvSpPr>
            <p:nvPr/>
          </p:nvSpPr>
          <p:spPr bwMode="auto">
            <a:xfrm>
              <a:off x="6941" y="5320"/>
              <a:ext cx="5040" cy="28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1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86759"/>
              </p:ext>
            </p:extLst>
          </p:nvPr>
        </p:nvGraphicFramePr>
        <p:xfrm>
          <a:off x="323850" y="2141538"/>
          <a:ext cx="5394326" cy="2784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3814"/>
                <a:gridCol w="1085572"/>
                <a:gridCol w="1427841"/>
                <a:gridCol w="1657099"/>
              </a:tblGrid>
              <a:tr h="423707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 данным отчета ЗП-Культура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1241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</a:endParaRP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Период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Фактическая численность </a:t>
                      </a:r>
                      <a:r>
                        <a:rPr lang="ru-RU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 31.12.2024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Среднесписочная </a:t>
                      </a:r>
                      <a:r>
                        <a:rPr lang="ru-RU" sz="1200" b="1" dirty="0">
                          <a:effectLst/>
                        </a:rPr>
                        <a:t>численность работников, человек, без внешних совместителей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Средняя заработная плата работников, без внешних совместителей </a:t>
                      </a:r>
                      <a:r>
                        <a:rPr lang="ru-RU" sz="1200" b="1" dirty="0" smtClean="0">
                          <a:effectLst/>
                        </a:rPr>
                        <a:t/>
                      </a:r>
                      <a:br>
                        <a:rPr lang="ru-RU" sz="1200" b="1" dirty="0" smtClean="0">
                          <a:effectLst/>
                        </a:rPr>
                      </a:br>
                      <a:r>
                        <a:rPr lang="ru-RU" sz="1200" b="1" dirty="0" smtClean="0">
                          <a:effectLst/>
                        </a:rPr>
                        <a:t> (100% по региону)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ctr"/>
                </a:tc>
              </a:tr>
              <a:tr h="25485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2021 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25,5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50, 80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</a:tr>
              <a:tr h="25485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2022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25,0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57, 21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</a:tr>
              <a:tr h="254858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18,6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65,00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</a:tr>
              <a:tr h="324953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54,33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4" marB="0" anchor="b"/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495823"/>
              </p:ext>
            </p:extLst>
          </p:nvPr>
        </p:nvGraphicFramePr>
        <p:xfrm>
          <a:off x="5940425" y="2133600"/>
          <a:ext cx="3024188" cy="3097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136"/>
                <a:gridCol w="2260052"/>
              </a:tblGrid>
              <a:tr h="1462949"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Прогнозные значения  сре</a:t>
                      </a:r>
                      <a:r>
                        <a:rPr lang="ru-RU" sz="1800" b="1" dirty="0"/>
                        <a:t>днемесячного дохода от трудовой деятельности по субъектам РФ  (Московская </a:t>
                      </a:r>
                      <a:r>
                        <a:rPr lang="ru-RU" sz="1800" b="1" dirty="0" smtClean="0"/>
                        <a:t>область, культура) </a:t>
                      </a:r>
                      <a:r>
                        <a:rPr lang="ru-RU" sz="1800" b="1" dirty="0"/>
                        <a:t>Росстат</a:t>
                      </a:r>
                      <a:endParaRPr lang="ru-RU" sz="1800" dirty="0"/>
                    </a:p>
                  </a:txBody>
                  <a:tcPr marL="91429" marR="91429" marT="45665" marB="456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694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91429" marR="91429" marT="45665" marB="45665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49,96 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 marL="91429" marR="91429" marT="45665" marB="45665"/>
                </a:tc>
              </a:tr>
              <a:tr h="304694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1429" marR="91429" marT="45665" marB="45665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55,04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 руб. </a:t>
                      </a:r>
                    </a:p>
                  </a:txBody>
                  <a:tcPr marL="91429" marR="91429" marT="45665" marB="45665"/>
                </a:tc>
              </a:tr>
              <a:tr h="50690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91429" marR="91429" marT="45665" marB="45665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62,35 тыс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руб. </a:t>
                      </a:r>
                    </a:p>
                  </a:txBody>
                  <a:tcPr marL="91429" marR="91429" marT="45665" marB="45665"/>
                </a:tc>
              </a:tr>
              <a:tr h="517976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9" marR="91429" marT="45665" marB="456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66,76 тыс. руб. </a:t>
                      </a:r>
                    </a:p>
                    <a:p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9" marR="91429" marT="45665" marB="45665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69875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Благоустройство, ремонты, обследование  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21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Группа 4"/>
          <p:cNvGrpSpPr>
            <a:grpSpLocks/>
          </p:cNvGrpSpPr>
          <p:nvPr/>
        </p:nvGrpSpPr>
        <p:grpSpPr bwMode="auto">
          <a:xfrm>
            <a:off x="6372200" y="4433984"/>
            <a:ext cx="2663850" cy="2232025"/>
            <a:chOff x="-32" y="3857637"/>
            <a:chExt cx="4857784" cy="3000388"/>
          </a:xfrm>
        </p:grpSpPr>
        <p:pic>
          <p:nvPicPr>
            <p:cNvPr id="9230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2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3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179388" y="1685925"/>
            <a:ext cx="8740775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222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9C0101-7043-4E5A-80F0-1BB638B399C5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9223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9224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1682" y="1554147"/>
            <a:ext cx="52842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ru-RU" sz="1400" dirty="0"/>
              <a:t>В летний период за счет средств от приносящей доход деятельности удалось провести ряд текущих ремонтных работ (средства на капитальный ремонт, несмотря на  подаваемые заявки с </a:t>
            </a:r>
            <a:r>
              <a:rPr lang="ru-RU" sz="1400" b="1" dirty="0"/>
              <a:t>2015 г.,</a:t>
            </a:r>
            <a:r>
              <a:rPr lang="ru-RU" sz="1400" dirty="0"/>
              <a:t> учреждение не получило), </a:t>
            </a:r>
            <a:r>
              <a:rPr lang="ru-RU" sz="1400" dirty="0" smtClean="0"/>
              <a:t>проведен </a:t>
            </a:r>
            <a:r>
              <a:rPr lang="ru-RU" sz="1400" b="1" dirty="0" smtClean="0"/>
              <a:t>ремонт ступеней Большой гостиной (АНО «Центр городского развития»), установлены </a:t>
            </a:r>
            <a:r>
              <a:rPr lang="ru-RU" sz="1400" b="1" dirty="0"/>
              <a:t>открывающиеся окна в </a:t>
            </a:r>
            <a:r>
              <a:rPr lang="ru-RU" sz="1400" b="1" dirty="0" smtClean="0"/>
              <a:t>фойе (АО фирма «Август»), установлены </a:t>
            </a:r>
            <a:r>
              <a:rPr lang="ru-RU" sz="1400" b="1" dirty="0"/>
              <a:t>кондиционеры в офисной  части и кинооператорской, благоустроена площадь им. </a:t>
            </a:r>
            <a:r>
              <a:rPr lang="ru-RU" sz="1400" b="1" dirty="0" err="1"/>
              <a:t>Ф.И.Дубовицкого</a:t>
            </a:r>
            <a:r>
              <a:rPr lang="ru-RU" sz="1400" b="1" dirty="0"/>
              <a:t> </a:t>
            </a:r>
            <a:r>
              <a:rPr lang="ru-RU" sz="1400" dirty="0" smtClean="0"/>
              <a:t>(</a:t>
            </a:r>
            <a:r>
              <a:rPr lang="ru-RU" sz="1400" b="1" dirty="0" smtClean="0"/>
              <a:t>АНО «Центр городского развития»</a:t>
            </a:r>
            <a:r>
              <a:rPr lang="ru-RU" sz="1400" dirty="0" smtClean="0"/>
              <a:t>) (мощение площади, лавочки </a:t>
            </a:r>
            <a:r>
              <a:rPr lang="ru-RU" sz="1400" dirty="0"/>
              <a:t>и урны, высадили растения и разбили новые клумбы, за Домом ученых появилась </a:t>
            </a:r>
            <a:r>
              <a:rPr lang="ru-RU" sz="1400" dirty="0" smtClean="0"/>
              <a:t>парковка </a:t>
            </a:r>
            <a:r>
              <a:rPr lang="ru-RU" sz="1400" dirty="0"/>
              <a:t>для </a:t>
            </a:r>
            <a:r>
              <a:rPr lang="ru-RU" sz="1400" dirty="0" err="1" smtClean="0"/>
              <a:t>автомобилей,также</a:t>
            </a:r>
            <a:r>
              <a:rPr lang="ru-RU" sz="1400" dirty="0" smtClean="0"/>
              <a:t> </a:t>
            </a:r>
            <a:r>
              <a:rPr lang="ru-RU" sz="1400" dirty="0"/>
              <a:t>обновили освещение, установили камеры видеонаблюдения), </a:t>
            </a:r>
            <a:r>
              <a:rPr lang="ru-RU" sz="1400" b="1" dirty="0"/>
              <a:t>проведено комплексное  обследование конструкций и инженерных сетей здания киноконцертного зала </a:t>
            </a:r>
            <a:r>
              <a:rPr lang="ru-RU" sz="1400" dirty="0" smtClean="0"/>
              <a:t>(</a:t>
            </a:r>
            <a:r>
              <a:rPr lang="ru-RU" sz="1400" b="1" dirty="0" smtClean="0"/>
              <a:t>АНО «Центр городского развития») </a:t>
            </a:r>
            <a:r>
              <a:rPr lang="ru-RU" sz="1400" b="1" dirty="0" smtClean="0"/>
              <a:t>– </a:t>
            </a:r>
            <a:r>
              <a:rPr lang="ru-RU" sz="1400" dirty="0" smtClean="0"/>
              <a:t>здание                </a:t>
            </a:r>
            <a:r>
              <a:rPr lang="ru-RU" sz="1400" dirty="0"/>
              <a:t>НЕ признано аварийным, в замене нуждается инженерная система </a:t>
            </a:r>
            <a:r>
              <a:rPr lang="ru-RU" sz="1400" dirty="0" smtClean="0"/>
              <a:t>электроснабжения.</a:t>
            </a:r>
            <a:endParaRPr lang="ru-RU" sz="1400" dirty="0"/>
          </a:p>
        </p:txBody>
      </p:sp>
      <p:pic>
        <p:nvPicPr>
          <p:cNvPr id="22" name="Рисунок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" y="1613018"/>
            <a:ext cx="2926667" cy="2104014"/>
          </a:xfrm>
          <a:prstGeom prst="rect">
            <a:avLst/>
          </a:prstGeom>
        </p:spPr>
      </p:pic>
      <p:pic>
        <p:nvPicPr>
          <p:cNvPr id="924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43" y="4635652"/>
            <a:ext cx="2764501" cy="222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7" descr="IMG_20240524_135801_835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44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38" y="3068960"/>
            <a:ext cx="2489206" cy="11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2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293096"/>
            <a:ext cx="2551832" cy="143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69875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Наиболее значимые мероприятия 2024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921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582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Группа 4"/>
          <p:cNvGrpSpPr>
            <a:grpSpLocks/>
          </p:cNvGrpSpPr>
          <p:nvPr/>
        </p:nvGrpSpPr>
        <p:grpSpPr bwMode="auto">
          <a:xfrm>
            <a:off x="6070600" y="4433984"/>
            <a:ext cx="2965450" cy="2232025"/>
            <a:chOff x="-32" y="3857637"/>
            <a:chExt cx="4857784" cy="3000388"/>
          </a:xfrm>
        </p:grpSpPr>
        <p:pic>
          <p:nvPicPr>
            <p:cNvPr id="9230" name="Рисунок 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467" t="-63121" r="119467" b="63121"/>
            <a:stretch>
              <a:fillRect/>
            </a:stretch>
          </p:blipFill>
          <p:spPr bwMode="auto">
            <a:xfrm>
              <a:off x="1774" y="3857637"/>
              <a:ext cx="4855978" cy="2859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>
              <a:off x="-32" y="6746604"/>
              <a:ext cx="1700371" cy="11142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2" name="Rectangle 30"/>
            <p:cNvSpPr>
              <a:spLocks noChangeArrowheads="1"/>
            </p:cNvSpPr>
            <p:nvPr/>
          </p:nvSpPr>
          <p:spPr bwMode="auto">
            <a:xfrm>
              <a:off x="1700339" y="6746587"/>
              <a:ext cx="944650" cy="11142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33" name="Rectangle 31"/>
            <p:cNvSpPr>
              <a:spLocks noChangeArrowheads="1"/>
            </p:cNvSpPr>
            <p:nvPr/>
          </p:nvSpPr>
          <p:spPr bwMode="auto">
            <a:xfrm>
              <a:off x="2644989" y="6746573"/>
              <a:ext cx="2204184" cy="11142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" name="Содержимое 2"/>
          <p:cNvSpPr txBox="1">
            <a:spLocks/>
          </p:cNvSpPr>
          <p:nvPr/>
        </p:nvSpPr>
        <p:spPr>
          <a:xfrm>
            <a:off x="179388" y="1685925"/>
            <a:ext cx="8740775" cy="768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222" name="Номер слайда 1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9C0101-7043-4E5A-80F0-1BB638B399C5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9223" name="Rectangle 17"/>
          <p:cNvSpPr>
            <a:spLocks noChangeArrowheads="1"/>
          </p:cNvSpPr>
          <p:nvPr/>
        </p:nvSpPr>
        <p:spPr bwMode="auto">
          <a:xfrm>
            <a:off x="5500688" y="2928938"/>
            <a:ext cx="36433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 b="1">
              <a:latin typeface="Corbel" pitchFamily="34" charset="0"/>
            </a:endParaRPr>
          </a:p>
        </p:txBody>
      </p:sp>
      <p:sp>
        <p:nvSpPr>
          <p:cNvPr id="9224" name="AutoShape 6" descr="https://apf.mail.ru/cgi-bin/readmsg?id=14761843800000000478;0;1&amp;af_preview=1&amp;exif=1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1" y="1793875"/>
            <a:ext cx="482409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Абонементные циклы:</a:t>
            </a:r>
          </a:p>
          <a:p>
            <a:pPr eaLnBrk="0" hangingPunct="0">
              <a:defRPr/>
            </a:pPr>
            <a:endParaRPr lang="ru-RU" sz="1800" b="1" dirty="0" smtClean="0"/>
          </a:p>
          <a:p>
            <a:pPr eaLnBrk="0" hangingPunct="0">
              <a:buAutoNum type="arabicPeriod"/>
              <a:defRPr/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Цикл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концертов Международного благотворительного Фонда  В. Спивакова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к 30-летию Фонда и «От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сердца к сердцу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eaLnBrk="0" hangingPunct="0">
              <a:buAutoNum type="arabicPeriod"/>
              <a:defRPr/>
            </a:pP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2.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Цикл лекций </a:t>
            </a:r>
            <a:r>
              <a:rPr lang="ru-RU" sz="1800" b="1" i="1" dirty="0" err="1" smtClean="0">
                <a:solidFill>
                  <a:schemeClr val="tx2">
                    <a:lumMod val="75000"/>
                  </a:schemeClr>
                </a:solidFill>
              </a:rPr>
              <a:t>Е.Е.Яблонской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 «Звенья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неразрывной цепи» — предшественники и последователи А. П.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Чехова Часть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Ш. «Идущие следом» – писатели-последователи А. П.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Чехова</a:t>
            </a:r>
          </a:p>
          <a:p>
            <a:pPr eaLnBrk="0" hangingPunct="0">
              <a:defRPr/>
            </a:pP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  <a:p>
            <a:pPr eaLnBrk="0" hangingPunct="0">
              <a:defRPr/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. Цикл лекций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«Из истории русской науки, культуры и искусства» </a:t>
            </a:r>
          </a:p>
          <a:p>
            <a:pPr eaLnBrk="0" hangingPunct="0">
              <a:defRPr/>
            </a:pP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35" name="Picture 19" descr="IMG_20240228_193154_3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" y="1648444"/>
            <a:ext cx="3581468" cy="16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IMG_20240327_190145_3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7" y="3357563"/>
            <a:ext cx="3622367" cy="16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 descr="IMG_20240228_193353_8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7" y="5184670"/>
            <a:ext cx="3718510" cy="167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53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20679</TotalTime>
  <Words>1830</Words>
  <Application>Microsoft Office PowerPoint</Application>
  <PresentationFormat>Экран (4:3)</PresentationFormat>
  <Paragraphs>389</Paragraphs>
  <Slides>36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4_Тема Office</vt:lpstr>
      <vt:lpstr>Презентация PowerPoint</vt:lpstr>
      <vt:lpstr>Презентация PowerPoint</vt:lpstr>
      <vt:lpstr>Финансирование.  Государственное задание</vt:lpstr>
      <vt:lpstr>Презентация PowerPoint</vt:lpstr>
      <vt:lpstr>Презентация PowerPoint</vt:lpstr>
      <vt:lpstr> МЕРОПРИЯТИЯ и ПОСЕЩАЕМОСТЬ</vt:lpstr>
      <vt:lpstr> Численность и средняя заработная  плата:  Выполнение Указа Президента РФ о повышении оплаты труда отдельных категорий работников бюджетных учреждений</vt:lpstr>
      <vt:lpstr>Благоустройство, ремонты, обследование  </vt:lpstr>
      <vt:lpstr>Наиболее значимые мероприятия 2024</vt:lpstr>
      <vt:lpstr>Наиболее значимые мероприятия 2024</vt:lpstr>
      <vt:lpstr>Наиболее значимые мероприятия 2024</vt:lpstr>
      <vt:lpstr>Наиболее значимые мероприятия 2024</vt:lpstr>
      <vt:lpstr>Наиболее значимые мероприятия 2024  VII Международный музыкально- просветительского проект «Гиндин-фестиваль» </vt:lpstr>
      <vt:lpstr>Наиболее значимые мероприятия 2024  концерты с участием выдающихся исполнителей</vt:lpstr>
      <vt:lpstr>Наиболее значимые мероприятия 2024  ПРЯМЫЕ трансляции из Большого театра России</vt:lpstr>
      <vt:lpstr>Наиболее значимые мероприятия 2024  Сохранение исторической памяти</vt:lpstr>
      <vt:lpstr>Наиболее значимые мероприятия 2024  Выставки </vt:lpstr>
      <vt:lpstr>Наиболее значимые мероприятия 2024  кинофестивали</vt:lpstr>
      <vt:lpstr>Новый формат концертов – живая музыка в кофейне</vt:lpstr>
      <vt:lpstr>Наиболее значимые мероприятия 2023  Крупные общегородские мероприятия</vt:lpstr>
      <vt:lpstr>Дом ученых НЦЧ  РАН для детей </vt:lpstr>
      <vt:lpstr>Работа Экспозиции, посвященной истории НЦЧ РАН </vt:lpstr>
      <vt:lpstr>Клубы</vt:lpstr>
      <vt:lpstr>Киноклуб «Калейдоскоп».  Клуб любителей классической музыки </vt:lpstr>
      <vt:lpstr>БУДЕМ ПОМНИТЬ </vt:lpstr>
      <vt:lpstr>НАУЧНЫЕ КОНФЕРЕНЦИИ </vt:lpstr>
      <vt:lpstr>Раздел «ЧГ-наука»</vt:lpstr>
      <vt:lpstr>Кинотеатр «Два луча», 2024 </vt:lpstr>
      <vt:lpstr>ДОПОЛНИТЕЛЬНО</vt:lpstr>
      <vt:lpstr>КОФЕЙНЯ</vt:lpstr>
      <vt:lpstr>НАШ ВКЛАД в ПОБЕДУ</vt:lpstr>
      <vt:lpstr>Дом ученых НЦЧ РАН. Общественная деятельность 2024 г.</vt:lpstr>
      <vt:lpstr>Взаимодействие и партнерство 2024 г.</vt:lpstr>
      <vt:lpstr>ПРОБЛЕМЫ</vt:lpstr>
      <vt:lpstr>БЛАГОДАРНОСТИ</vt:lpstr>
      <vt:lpstr>Презентация PowerPoint</vt:lpstr>
    </vt:vector>
  </TitlesOfParts>
  <Company>Интерпрогма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Елена</cp:lastModifiedBy>
  <cp:revision>820</cp:revision>
  <cp:lastPrinted>2025-03-28T14:31:05Z</cp:lastPrinted>
  <dcterms:created xsi:type="dcterms:W3CDTF">2012-01-16T05:12:11Z</dcterms:created>
  <dcterms:modified xsi:type="dcterms:W3CDTF">2025-04-01T14:24:13Z</dcterms:modified>
</cp:coreProperties>
</file>