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2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0" r:id="rId2"/>
  </p:sldMasterIdLst>
  <p:notesMasterIdLst>
    <p:notesMasterId r:id="rId33"/>
  </p:notesMasterIdLst>
  <p:sldIdLst>
    <p:sldId id="440" r:id="rId3"/>
    <p:sldId id="555" r:id="rId4"/>
    <p:sldId id="599" r:id="rId5"/>
    <p:sldId id="561" r:id="rId6"/>
    <p:sldId id="595" r:id="rId7"/>
    <p:sldId id="562" r:id="rId8"/>
    <p:sldId id="563" r:id="rId9"/>
    <p:sldId id="600" r:id="rId10"/>
    <p:sldId id="588" r:id="rId11"/>
    <p:sldId id="601" r:id="rId12"/>
    <p:sldId id="602" r:id="rId13"/>
    <p:sldId id="585" r:id="rId14"/>
    <p:sldId id="598" r:id="rId15"/>
    <p:sldId id="596" r:id="rId16"/>
    <p:sldId id="586" r:id="rId17"/>
    <p:sldId id="565" r:id="rId18"/>
    <p:sldId id="609" r:id="rId19"/>
    <p:sldId id="611" r:id="rId20"/>
    <p:sldId id="612" r:id="rId21"/>
    <p:sldId id="610" r:id="rId22"/>
    <p:sldId id="613" r:id="rId23"/>
    <p:sldId id="579" r:id="rId24"/>
    <p:sldId id="574" r:id="rId25"/>
    <p:sldId id="580" r:id="rId26"/>
    <p:sldId id="560" r:id="rId27"/>
    <p:sldId id="582" r:id="rId28"/>
    <p:sldId id="584" r:id="rId29"/>
    <p:sldId id="583" r:id="rId30"/>
    <p:sldId id="614" r:id="rId31"/>
    <p:sldId id="557" r:id="rId32"/>
  </p:sldIdLst>
  <p:sldSz cx="9144000" cy="6858000" type="screen4x3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262626"/>
    <a:srgbClr val="00FFFF"/>
    <a:srgbClr val="FF6600"/>
    <a:srgbClr val="E9EDF4"/>
    <a:srgbClr val="002DFA"/>
    <a:srgbClr val="FFFF66"/>
    <a:srgbClr val="3760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38" autoAdjust="0"/>
    <p:restoredTop sz="84281" autoAdjust="0"/>
  </p:normalViewPr>
  <p:slideViewPr>
    <p:cSldViewPr>
      <p:cViewPr>
        <p:scale>
          <a:sx n="96" d="100"/>
          <a:sy n="96" d="100"/>
        </p:scale>
        <p:origin x="-1238" y="-14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109F0C5-BD96-4CD9-A58A-77DA8C75F471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62" tIns="46081" rIns="92162" bIns="46081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2162" tIns="46081" rIns="92162" bIns="46081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2162" tIns="46081" rIns="92162" bIns="4608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wrap="square" lIns="92162" tIns="46081" rIns="92162" bIns="4608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973DC00D-354C-44D7-B692-E814324F9F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76027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C9DB6-F42C-4B7E-AA66-D0BB6917442B}" type="slidenum">
              <a:rPr lang="ru-RU" altLang="ru-RU" sz="1200" smtClean="0">
                <a:latin typeface="Calibri" pitchFamily="34" charset="0"/>
              </a:rPr>
              <a:pPr eaLnBrk="1" hangingPunct="1"/>
              <a:t>1</a:t>
            </a:fld>
            <a:endParaRPr lang="ru-RU" altLang="ru-RU" sz="12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14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9940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9BC422F-48DD-4766-A621-50DE524B55E7}" type="slidenum">
              <a:rPr lang="ru-RU" altLang="ru-RU" sz="1200" smtClean="0">
                <a:latin typeface="Calibri" pitchFamily="34" charset="0"/>
              </a:rPr>
              <a:pPr eaLnBrk="1" hangingPunct="1"/>
              <a:t>13</a:t>
            </a:fld>
            <a:endParaRPr lang="ru-RU" altLang="ru-RU" sz="12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483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9940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9BC422F-48DD-4766-A621-50DE524B55E7}" type="slidenum">
              <a:rPr lang="ru-RU" altLang="ru-RU" sz="1200" smtClean="0">
                <a:latin typeface="Calibri" pitchFamily="34" charset="0"/>
              </a:rPr>
              <a:pPr eaLnBrk="1" hangingPunct="1"/>
              <a:t>14</a:t>
            </a:fld>
            <a:endParaRPr lang="ru-RU" altLang="ru-RU" sz="12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1656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9940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9BC422F-48DD-4766-A621-50DE524B55E7}" type="slidenum">
              <a:rPr lang="ru-RU" altLang="ru-RU" sz="1200" smtClean="0">
                <a:latin typeface="Calibri" pitchFamily="34" charset="0"/>
              </a:rPr>
              <a:pPr eaLnBrk="1" hangingPunct="1"/>
              <a:t>15</a:t>
            </a:fld>
            <a:endParaRPr lang="ru-RU" altLang="ru-RU" sz="12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2241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40964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1D2662A-C350-404C-ABDC-1999EF40D55A}" type="slidenum">
              <a:rPr lang="ru-RU" altLang="ru-RU" sz="1200" smtClean="0">
                <a:latin typeface="Calibri" pitchFamily="34" charset="0"/>
              </a:rPr>
              <a:pPr eaLnBrk="1" hangingPunct="1"/>
              <a:t>16</a:t>
            </a:fld>
            <a:endParaRPr lang="ru-RU" altLang="ru-RU" sz="12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8329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40964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1D2662A-C350-404C-ABDC-1999EF40D55A}" type="slidenum">
              <a:rPr lang="ru-RU" altLang="ru-RU" sz="1200" smtClean="0">
                <a:latin typeface="Calibri" pitchFamily="34" charset="0"/>
              </a:rPr>
              <a:pPr eaLnBrk="1" hangingPunct="1"/>
              <a:t>17</a:t>
            </a:fld>
            <a:endParaRPr lang="ru-RU" altLang="ru-RU" sz="12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8329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40964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1D2662A-C350-404C-ABDC-1999EF40D55A}" type="slidenum">
              <a:rPr lang="ru-RU" altLang="ru-RU" sz="1200" smtClean="0">
                <a:latin typeface="Calibri" pitchFamily="34" charset="0"/>
              </a:rPr>
              <a:pPr eaLnBrk="1" hangingPunct="1"/>
              <a:t>18</a:t>
            </a:fld>
            <a:endParaRPr lang="ru-RU" altLang="ru-RU" sz="12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8329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40964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1D2662A-C350-404C-ABDC-1999EF40D55A}" type="slidenum">
              <a:rPr lang="ru-RU" altLang="ru-RU" sz="1200" smtClean="0">
                <a:latin typeface="Calibri" pitchFamily="34" charset="0"/>
              </a:rPr>
              <a:pPr eaLnBrk="1" hangingPunct="1"/>
              <a:t>19</a:t>
            </a:fld>
            <a:endParaRPr lang="ru-RU" altLang="ru-RU" sz="12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8329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BAF7F3C-F766-49C6-AD5A-C057DDE5EA3A}" type="slidenum">
              <a:rPr lang="ru-RU" altLang="ru-RU" sz="1200" smtClean="0">
                <a:solidFill>
                  <a:srgbClr val="000000"/>
                </a:solidFill>
                <a:latin typeface="Calibri" pitchFamily="34" charset="0"/>
              </a:rPr>
              <a:pPr eaLnBrk="1" hangingPunct="1"/>
              <a:t>20</a:t>
            </a:fld>
            <a:endParaRPr lang="ru-RU" altLang="ru-RU" sz="1200" smtClean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7798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BAF7F3C-F766-49C6-AD5A-C057DDE5EA3A}" type="slidenum">
              <a:rPr lang="ru-RU" altLang="ru-RU" sz="1200" smtClean="0">
                <a:solidFill>
                  <a:srgbClr val="000000"/>
                </a:solidFill>
                <a:latin typeface="Calibri" pitchFamily="34" charset="0"/>
              </a:rPr>
              <a:pPr eaLnBrk="1" hangingPunct="1"/>
              <a:t>21</a:t>
            </a:fld>
            <a:endParaRPr lang="ru-RU" altLang="ru-RU" sz="1200" smtClean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7798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BAF7F3C-F766-49C6-AD5A-C057DDE5EA3A}" type="slidenum">
              <a:rPr lang="ru-RU" altLang="ru-RU" sz="1200" smtClean="0">
                <a:solidFill>
                  <a:srgbClr val="000000"/>
                </a:solidFill>
                <a:latin typeface="Calibri" pitchFamily="34" charset="0"/>
              </a:rPr>
              <a:pPr eaLnBrk="1" hangingPunct="1"/>
              <a:t>22</a:t>
            </a:fld>
            <a:endParaRPr lang="ru-RU" altLang="ru-RU" sz="1200" smtClean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77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6868" name="Номер слайда 3"/>
          <p:cNvSpPr txBox="1">
            <a:spLocks noGrp="1"/>
          </p:cNvSpPr>
          <p:nvPr/>
        </p:nvSpPr>
        <p:spPr bwMode="auto">
          <a:xfrm>
            <a:off x="3884613" y="9448800"/>
            <a:ext cx="29718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62" tIns="46081" rIns="92162" bIns="46081" anchor="b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4964C492-FA21-4857-B049-6AD548DD9226}" type="slidenum">
              <a:rPr lang="ru-RU" altLang="ru-RU" sz="1200">
                <a:latin typeface="Calibri" pitchFamily="34" charset="0"/>
              </a:rPr>
              <a:pPr algn="r" eaLnBrk="1" hangingPunct="1"/>
              <a:t>2</a:t>
            </a:fld>
            <a:endParaRPr lang="ru-RU" alt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2264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3DBCBD5-6707-44F7-A313-8F3EF20C95FC}" type="slidenum">
              <a:rPr lang="ru-RU" altLang="ru-RU" sz="1200" smtClean="0">
                <a:solidFill>
                  <a:srgbClr val="000000"/>
                </a:solidFill>
                <a:latin typeface="Calibri" pitchFamily="34" charset="0"/>
              </a:rPr>
              <a:pPr eaLnBrk="1" hangingPunct="1"/>
              <a:t>23</a:t>
            </a:fld>
            <a:endParaRPr lang="ru-RU" altLang="ru-RU" sz="1200" smtClean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6465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7348" name="Номер слайда 3"/>
          <p:cNvSpPr txBox="1">
            <a:spLocks noGrp="1"/>
          </p:cNvSpPr>
          <p:nvPr/>
        </p:nvSpPr>
        <p:spPr bwMode="auto">
          <a:xfrm>
            <a:off x="3884613" y="9448800"/>
            <a:ext cx="29718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62" tIns="46081" rIns="92162" bIns="46081" anchor="b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654C64A-B8E0-48D0-BB73-DEBE4402FA48}" type="slidenum">
              <a:rPr lang="ru-RU" altLang="ru-RU" sz="1200">
                <a:latin typeface="Calibri" pitchFamily="34" charset="0"/>
              </a:rPr>
              <a:pPr algn="r" eaLnBrk="1" hangingPunct="1"/>
              <a:t>24</a:t>
            </a:fld>
            <a:endParaRPr lang="ru-RU" alt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4795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4276" name="Номер слайда 3"/>
          <p:cNvSpPr txBox="1">
            <a:spLocks noGrp="1"/>
          </p:cNvSpPr>
          <p:nvPr/>
        </p:nvSpPr>
        <p:spPr bwMode="auto">
          <a:xfrm>
            <a:off x="3884613" y="9448800"/>
            <a:ext cx="29718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62" tIns="46081" rIns="92162" bIns="46081" anchor="b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B6F396BF-4A13-4085-9253-BD253A3C6D6F}" type="slidenum">
              <a:rPr lang="ru-RU" altLang="ru-RU" sz="1200">
                <a:latin typeface="Calibri" pitchFamily="34" charset="0"/>
              </a:rPr>
              <a:pPr algn="r" eaLnBrk="1" hangingPunct="1"/>
              <a:t>25</a:t>
            </a:fld>
            <a:endParaRPr lang="ru-RU" alt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056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8372" name="Номер слайда 3"/>
          <p:cNvSpPr txBox="1">
            <a:spLocks noGrp="1"/>
          </p:cNvSpPr>
          <p:nvPr/>
        </p:nvSpPr>
        <p:spPr bwMode="auto">
          <a:xfrm>
            <a:off x="3884613" y="9448800"/>
            <a:ext cx="29718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62" tIns="46081" rIns="92162" bIns="46081" anchor="b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3522EEAF-F8A2-4385-9CEB-EB35B36F08B7}" type="slidenum">
              <a:rPr lang="ru-RU" altLang="ru-RU" sz="1200">
                <a:latin typeface="Calibri" pitchFamily="34" charset="0"/>
              </a:rPr>
              <a:pPr algn="r" eaLnBrk="1" hangingPunct="1"/>
              <a:t>26</a:t>
            </a:fld>
            <a:endParaRPr lang="ru-RU" alt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6280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50612D1-D4E1-4188-A51B-5BEACC64CEF3}" type="slidenum">
              <a:rPr lang="ru-RU" altLang="ru-RU" sz="1200" smtClean="0">
                <a:latin typeface="Calibri" pitchFamily="34" charset="0"/>
              </a:rPr>
              <a:pPr eaLnBrk="1" hangingPunct="1"/>
              <a:t>27</a:t>
            </a:fld>
            <a:endParaRPr lang="ru-RU" altLang="ru-RU" sz="12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3396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5EC8214-6422-4D6E-9A94-A1204F30B532}" type="slidenum">
              <a:rPr lang="ru-RU" altLang="ru-RU" sz="1200" smtClean="0">
                <a:latin typeface="Calibri" pitchFamily="34" charset="0"/>
              </a:rPr>
              <a:pPr eaLnBrk="1" hangingPunct="1"/>
              <a:t>28</a:t>
            </a:fld>
            <a:endParaRPr lang="ru-RU" altLang="ru-RU" sz="12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3054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5EC8214-6422-4D6E-9A94-A1204F30B532}" type="slidenum">
              <a:rPr lang="ru-RU" altLang="ru-RU" sz="1200" smtClean="0">
                <a:latin typeface="Calibri" pitchFamily="34" charset="0"/>
              </a:rPr>
              <a:pPr eaLnBrk="1" hangingPunct="1"/>
              <a:t>29</a:t>
            </a:fld>
            <a:endParaRPr lang="ru-RU" altLang="ru-RU" sz="12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305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6868" name="Номер слайда 3"/>
          <p:cNvSpPr txBox="1">
            <a:spLocks noGrp="1"/>
          </p:cNvSpPr>
          <p:nvPr/>
        </p:nvSpPr>
        <p:spPr bwMode="auto">
          <a:xfrm>
            <a:off x="3884613" y="9448800"/>
            <a:ext cx="29718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62" tIns="46081" rIns="92162" bIns="46081" anchor="b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4964C492-FA21-4857-B049-6AD548DD9226}" type="slidenum">
              <a:rPr lang="ru-RU" altLang="ru-RU" sz="1200">
                <a:latin typeface="Calibri" pitchFamily="34" charset="0"/>
              </a:rPr>
              <a:pPr algn="r" eaLnBrk="1" hangingPunct="1"/>
              <a:t>3</a:t>
            </a:fld>
            <a:endParaRPr lang="ru-RU" alt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886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7892" name="Номер слайда 3"/>
          <p:cNvSpPr txBox="1">
            <a:spLocks noGrp="1"/>
          </p:cNvSpPr>
          <p:nvPr/>
        </p:nvSpPr>
        <p:spPr bwMode="auto">
          <a:xfrm>
            <a:off x="3884613" y="9448800"/>
            <a:ext cx="29718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62" tIns="46081" rIns="92162" bIns="46081" anchor="b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BEC5A5BF-5BD5-4310-A521-CC40B6A85177}" type="slidenum">
              <a:rPr lang="ru-RU" altLang="ru-RU" sz="1200">
                <a:latin typeface="Calibri" pitchFamily="34" charset="0"/>
              </a:rPr>
              <a:pPr algn="r" eaLnBrk="1" hangingPunct="1"/>
              <a:t>6</a:t>
            </a:fld>
            <a:endParaRPr lang="ru-RU" alt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473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0A3DCB9-5EFB-46DC-ACC6-94CE52A5E61B}" type="slidenum">
              <a:rPr lang="ru-RU" altLang="ru-RU" sz="1200" smtClean="0">
                <a:solidFill>
                  <a:srgbClr val="000000"/>
                </a:solidFill>
                <a:latin typeface="Calibri" pitchFamily="34" charset="0"/>
              </a:rPr>
              <a:pPr eaLnBrk="1" hangingPunct="1"/>
              <a:t>7</a:t>
            </a:fld>
            <a:endParaRPr lang="ru-RU" altLang="ru-RU" sz="1200" smtClean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271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9940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9BC422F-48DD-4766-A621-50DE524B55E7}" type="slidenum">
              <a:rPr lang="ru-RU" altLang="ru-RU" sz="1200" smtClean="0">
                <a:latin typeface="Calibri" pitchFamily="34" charset="0"/>
              </a:rPr>
              <a:pPr eaLnBrk="1" hangingPunct="1"/>
              <a:t>9</a:t>
            </a:fld>
            <a:endParaRPr lang="ru-RU" altLang="ru-RU" sz="12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380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9940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9BC422F-48DD-4766-A621-50DE524B55E7}" type="slidenum">
              <a:rPr lang="ru-RU" altLang="ru-RU" sz="1200" smtClean="0">
                <a:latin typeface="Calibri" pitchFamily="34" charset="0"/>
              </a:rPr>
              <a:pPr eaLnBrk="1" hangingPunct="1"/>
              <a:t>10</a:t>
            </a:fld>
            <a:endParaRPr lang="ru-RU" altLang="ru-RU" sz="12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8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9940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9BC422F-48DD-4766-A621-50DE524B55E7}" type="slidenum">
              <a:rPr lang="ru-RU" altLang="ru-RU" sz="1200" smtClean="0">
                <a:latin typeface="Calibri" pitchFamily="34" charset="0"/>
              </a:rPr>
              <a:pPr eaLnBrk="1" hangingPunct="1"/>
              <a:t>11</a:t>
            </a:fld>
            <a:endParaRPr lang="ru-RU" altLang="ru-RU" sz="12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5834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9940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9BC422F-48DD-4766-A621-50DE524B55E7}" type="slidenum">
              <a:rPr lang="ru-RU" altLang="ru-RU" sz="1200" smtClean="0">
                <a:latin typeface="Calibri" pitchFamily="34" charset="0"/>
              </a:rPr>
              <a:pPr eaLnBrk="1" hangingPunct="1"/>
              <a:t>12</a:t>
            </a:fld>
            <a:endParaRPr lang="ru-RU" altLang="ru-RU" sz="12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186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167F7-9DD5-4BC3-B5E5-E177B249B5CA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8A9D7-BE02-4809-8310-085D323DE3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44408319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EE7BE-5A3D-4467-9511-F25605CDE531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F0020-ECD5-4FF0-B38E-B5FA5A4C61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959244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B8A7C-C2BC-4203-972C-A04BBFA8D954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38C29-703C-4E57-B76C-6E6D7CE3B9E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6308835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3D8D2-0E5E-400D-BFFB-EC80C1A5F0E4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D9744-9099-4137-BCF5-2DAC322206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4984255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AA67F-CE87-480C-A09C-8E0F70ACA264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C32F9-ED00-42A7-A111-E181F5461FA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1684755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4AEE3-2BD4-476E-AA15-2EDF7D9FDAD0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E72EB-22F4-4C71-A02C-A2F8EB8A77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8594659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5BA00-0C6A-4E3A-8876-5E74198E3B08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F1347-CDC1-47B5-836E-999D3E92D57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6407015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9AB32-8BC6-4653-8B2C-7C4494DCDCC0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94DA1-E13B-4513-9D0F-C587234472E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5821789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82248-F614-43D9-A9E3-40A5672B1A3E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44377-BEBD-4393-95E2-E4455760FDE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5437786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0A782-864E-4DBE-B9A1-41837B8F098B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D2D3A-9450-4CEB-AD50-12051BD150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9409593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8F370-C952-4ED7-919C-348237E3B57E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A7B9C-2DF0-49B6-AB9A-833B2062C44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093430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91BED-61DB-4016-900F-7418536A524B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E7BA1-467D-435A-80AD-5402A116892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76096341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E0091-DBE9-4FD9-A6A9-1F56AC8CA0E1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939B6-F51C-42C5-BB8B-D6ECBDD445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1637786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FAD65-B990-41B6-A2F2-8F9AE5C0BCAB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CB275-076E-4053-897B-24C83BF166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24892289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2468C-26BA-46AD-8E95-8D9F0D759FD3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03C99-2978-44AE-9559-945B6EA39C6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0237287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0DAC8-6187-4019-995D-FB45ACBB95C5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10E0C-C29D-4506-8C4D-C12AB90B79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1807268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98145-D778-4CF4-A61F-AFC22612AD91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5D83F-28B6-47D1-AE48-AE80B3BD114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928936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7EA81-7C21-4F6C-9495-33B1AE379DFF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5FC7F-F0FA-445E-BE35-228CE059EB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7441543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851F6-4A81-4B96-9509-BC5555B5A8E4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17682-2B2C-4367-A906-0F2F5A40A0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1778551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60D71-0CD3-414A-BDCA-5E7E4A4642C9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98ED9-B354-45E5-B615-6A24047739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0906799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F54BF-E05B-4138-ACA3-161840E50B5E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7AAB7-E4EC-4ED2-8868-D0A54B3A57E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3613015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F928F-43FE-4211-9CF4-CA9DCCBE1A15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CF7A6-A684-43A3-8F3D-09104C934C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785103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5AAFC-AF4E-40E2-A632-43D9364A4221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4193F-B309-435E-BAAD-E94AA6A22BA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1013111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61BC6-9450-4F23-8D52-205EBC0F9B4E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AB143-2CCB-4B20-B60A-5079ADBE132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952588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170F04-750D-47BA-9AFE-7546C0EA1443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8971F076-47B6-4C1D-A002-71B433D8B0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F5A212-2606-4E9A-804A-2673F8B28387}" type="datetimeFigureOut">
              <a:rPr lang="ru-RU"/>
              <a:pPr>
                <a:defRPr/>
              </a:pPr>
              <a:t>05.07.2026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3E9EEE38-C405-4980-A8F8-36803AB3A96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://images.yandex.ru/yandsearch?text=%D0%9D%D0%B0%D1%83%D1%87%D0%BD%D1%8B%D0%B9++%D1%86%D0%B5%D0%BD%D1%82%D1%80+%D0%A0%D0%90%D0%9D+%D0%B2+%D0%A7%D0%B5%D1%80%D0%BD%D0%BE%D0%B3%D0%BE%D0%BB%D0%BE%D0%B2%D0%BA%D0%B5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7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jpeg"/><Relationship Id="rId5" Type="http://schemas.openxmlformats.org/officeDocument/2006/relationships/hyperlink" Target="https://e.mail.ru/attachment/14761843800000000478/0;1" TargetMode="External"/><Relationship Id="rId4" Type="http://schemas.openxmlformats.org/officeDocument/2006/relationships/image" Target="../media/image12.jpe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jpeg"/><Relationship Id="rId5" Type="http://schemas.openxmlformats.org/officeDocument/2006/relationships/hyperlink" Target="https://e.mail.ru/attachment/14761843800000000478/0;1" TargetMode="Externa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7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jpeg"/><Relationship Id="rId5" Type="http://schemas.openxmlformats.org/officeDocument/2006/relationships/hyperlink" Target="https://e.mail.ru/attachment/14761843800000000478/0;1" TargetMode="Externa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7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jpeg"/><Relationship Id="rId5" Type="http://schemas.openxmlformats.org/officeDocument/2006/relationships/hyperlink" Target="https://e.mail.ru/attachment/14761843800000000478/0;1" TargetMode="External"/><Relationship Id="rId10" Type="http://schemas.openxmlformats.org/officeDocument/2006/relationships/image" Target="../media/image29.jpeg"/><Relationship Id="rId4" Type="http://schemas.openxmlformats.org/officeDocument/2006/relationships/image" Target="../media/image12.jpeg"/><Relationship Id="rId9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7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.jpeg"/><Relationship Id="rId5" Type="http://schemas.openxmlformats.org/officeDocument/2006/relationships/hyperlink" Target="https://e.mail.ru/attachment/14761843800000000478/0;1" TargetMode="External"/><Relationship Id="rId10" Type="http://schemas.openxmlformats.org/officeDocument/2006/relationships/image" Target="../media/image34.jpeg"/><Relationship Id="rId4" Type="http://schemas.openxmlformats.org/officeDocument/2006/relationships/image" Target="../media/image12.jpeg"/><Relationship Id="rId9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7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jpeg"/><Relationship Id="rId5" Type="http://schemas.openxmlformats.org/officeDocument/2006/relationships/hyperlink" Target="https://e.mail.ru/attachment/14761843800000000478/0;1" TargetMode="External"/><Relationship Id="rId10" Type="http://schemas.openxmlformats.org/officeDocument/2006/relationships/image" Target="../media/image39.jpeg"/><Relationship Id="rId4" Type="http://schemas.openxmlformats.org/officeDocument/2006/relationships/image" Target="../media/image12.jpeg"/><Relationship Id="rId9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7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hyperlink" Target="https://e.mail.ru/attachment/14761843800000000478/0;1" TargetMode="External"/><Relationship Id="rId10" Type="http://schemas.openxmlformats.org/officeDocument/2006/relationships/image" Target="../media/image44.jpeg"/><Relationship Id="rId4" Type="http://schemas.openxmlformats.org/officeDocument/2006/relationships/image" Target="../media/image12.jpeg"/><Relationship Id="rId9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7.pn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6.jpeg"/><Relationship Id="rId5" Type="http://schemas.openxmlformats.org/officeDocument/2006/relationships/hyperlink" Target="https://e.mail.ru/attachment/14761843800000000478/0;1" TargetMode="External"/><Relationship Id="rId10" Type="http://schemas.openxmlformats.org/officeDocument/2006/relationships/image" Target="../media/image50.jpeg"/><Relationship Id="rId4" Type="http://schemas.openxmlformats.org/officeDocument/2006/relationships/image" Target="../media/image12.jpeg"/><Relationship Id="rId9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1.jpeg"/><Relationship Id="rId5" Type="http://schemas.openxmlformats.org/officeDocument/2006/relationships/hyperlink" Target="https://e.mail.ru/attachment/14761843800000000478/0;1" TargetMode="Externa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7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2.jpeg"/><Relationship Id="rId5" Type="http://schemas.openxmlformats.org/officeDocument/2006/relationships/hyperlink" Target="https://e.mail.ru/attachment/14761843800000000478/0;1" TargetMode="External"/><Relationship Id="rId4" Type="http://schemas.openxmlformats.org/officeDocument/2006/relationships/image" Target="../media/image12.jpeg"/><Relationship Id="rId9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60.jpe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59.jpeg"/><Relationship Id="rId11" Type="http://schemas.openxmlformats.org/officeDocument/2006/relationships/image" Target="../media/image64.jpeg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7.png"/><Relationship Id="rId9" Type="http://schemas.openxmlformats.org/officeDocument/2006/relationships/image" Target="../media/image6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67.jpe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7.png"/><Relationship Id="rId9" Type="http://schemas.openxmlformats.org/officeDocument/2006/relationships/image" Target="../media/image6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13" Type="http://schemas.openxmlformats.org/officeDocument/2006/relationships/image" Target="../media/image78.jpe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72.jpeg"/><Relationship Id="rId12" Type="http://schemas.openxmlformats.org/officeDocument/2006/relationships/image" Target="../media/image77.jpe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71.jpeg"/><Relationship Id="rId11" Type="http://schemas.openxmlformats.org/officeDocument/2006/relationships/image" Target="../media/image76.jpeg"/><Relationship Id="rId5" Type="http://schemas.openxmlformats.org/officeDocument/2006/relationships/image" Target="../media/image70.jpeg"/><Relationship Id="rId10" Type="http://schemas.openxmlformats.org/officeDocument/2006/relationships/image" Target="../media/image75.jpeg"/><Relationship Id="rId4" Type="http://schemas.openxmlformats.org/officeDocument/2006/relationships/image" Target="../media/image7.png"/><Relationship Id="rId9" Type="http://schemas.openxmlformats.org/officeDocument/2006/relationships/image" Target="../media/image7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8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8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7.png"/><Relationship Id="rId7" Type="http://schemas.openxmlformats.org/officeDocument/2006/relationships/image" Target="../media/image9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96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97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7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jpeg"/><Relationship Id="rId5" Type="http://schemas.openxmlformats.org/officeDocument/2006/relationships/hyperlink" Target="https://e.mail.ru/attachment/14761843800000000478/0;1" TargetMode="Externa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92088"/>
            <a:ext cx="22002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5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5400"/>
            <a:ext cx="9144000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Подзаголовок 2"/>
          <p:cNvSpPr>
            <a:spLocks/>
          </p:cNvSpPr>
          <p:nvPr/>
        </p:nvSpPr>
        <p:spPr bwMode="auto">
          <a:xfrm>
            <a:off x="104775" y="6294438"/>
            <a:ext cx="1830388" cy="38576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>
              <a:buFont typeface="Arial" panose="020B0604020202020204" pitchFamily="34" charset="0"/>
              <a:buNone/>
              <a:defRPr/>
            </a:pPr>
            <a:r>
              <a:rPr lang="ru-RU" altLang="ru-RU" sz="1200" i="1" dirty="0" smtClean="0">
                <a:solidFill>
                  <a:srgbClr val="898989"/>
                </a:solidFill>
                <a:latin typeface="+mj-lt"/>
                <a:cs typeface="Arial" panose="020B0604020202020204" pitchFamily="34" charset="0"/>
              </a:rPr>
              <a:t>Июнь 2026 </a:t>
            </a:r>
            <a:r>
              <a:rPr lang="ru-RU" altLang="ru-RU" sz="1200" i="1" dirty="0">
                <a:solidFill>
                  <a:srgbClr val="898989"/>
                </a:solidFill>
                <a:latin typeface="+mj-lt"/>
                <a:cs typeface="Arial" panose="020B0604020202020204" pitchFamily="34" charset="0"/>
              </a:rPr>
              <a:t>г. </a:t>
            </a:r>
          </a:p>
        </p:txBody>
      </p:sp>
      <p:sp>
        <p:nvSpPr>
          <p:cNvPr id="3077" name="Rectangle 2">
            <a:hlinkClick r:id="rId5"/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3078" name="Rectangle 3">
            <a:hlinkClick r:id="rId5"/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39752" y="282575"/>
            <a:ext cx="4389661" cy="1169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Федеральное государственное </a:t>
            </a:r>
            <a:br>
              <a:rPr lang="ru-RU" sz="1400" b="1" dirty="0">
                <a:solidFill>
                  <a:schemeClr val="tx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бюджетное учреждение культуры </a:t>
            </a:r>
            <a:br>
              <a:rPr lang="ru-RU" sz="1400" b="1" dirty="0">
                <a:solidFill>
                  <a:schemeClr val="tx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Дом ученых 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Российской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академии наук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в Черноголовке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74032" y="1417251"/>
            <a:ext cx="5445125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2400" b="1" cap="all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отчет </a:t>
            </a:r>
            <a:endParaRPr lang="ru-RU" sz="2400" b="1" cap="all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 eaLnBrk="0" hangingPunct="0">
              <a:defRPr/>
            </a:pPr>
            <a:r>
              <a:rPr lang="ru-RU" sz="2400" b="1" cap="all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по итогам ДЕЯТЕЛЬНОСТИ за </a:t>
            </a:r>
            <a:r>
              <a:rPr lang="ru-RU" sz="2400" b="1" cap="all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сезон 2025  -  2026 Гг. </a:t>
            </a:r>
            <a:r>
              <a:rPr lang="ru-RU" sz="2400" b="1" cap="all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400" b="1" cap="all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3798" y="4124031"/>
            <a:ext cx="2598641" cy="1906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568" y="4100126"/>
            <a:ext cx="2736303" cy="1860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7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829050"/>
            <a:ext cx="1881187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27510"/>
            <a:ext cx="2236226" cy="58968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927" y="95549"/>
            <a:ext cx="9057257" cy="1143000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МЕРОПРИЯТИЯ РАН  рамках </a:t>
            </a:r>
            <a:r>
              <a:rPr lang="ru-RU" sz="3200" b="1" dirty="0" err="1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Госзадания</a:t>
            </a: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и не только…  </a:t>
            </a:r>
            <a:b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</a:b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Конференции, стратегические сессии 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9219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582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0" name="Группа 4"/>
          <p:cNvGrpSpPr>
            <a:grpSpLocks/>
          </p:cNvGrpSpPr>
          <p:nvPr/>
        </p:nvGrpSpPr>
        <p:grpSpPr bwMode="auto">
          <a:xfrm>
            <a:off x="6070600" y="4433984"/>
            <a:ext cx="2965450" cy="2232025"/>
            <a:chOff x="-32" y="3857637"/>
            <a:chExt cx="4857784" cy="3000388"/>
          </a:xfrm>
        </p:grpSpPr>
        <p:pic>
          <p:nvPicPr>
            <p:cNvPr id="9230" name="Рисунок 6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9467" t="-63121" r="119467" b="63121"/>
            <a:stretch>
              <a:fillRect/>
            </a:stretch>
          </p:blipFill>
          <p:spPr bwMode="auto">
            <a:xfrm>
              <a:off x="1774" y="3857637"/>
              <a:ext cx="4855978" cy="2859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1" name="Rectangle 29"/>
            <p:cNvSpPr>
              <a:spLocks noChangeArrowheads="1"/>
            </p:cNvSpPr>
            <p:nvPr/>
          </p:nvSpPr>
          <p:spPr bwMode="auto">
            <a:xfrm>
              <a:off x="-32" y="6746604"/>
              <a:ext cx="1700371" cy="111421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9232" name="Rectangle 30"/>
            <p:cNvSpPr>
              <a:spLocks noChangeArrowheads="1"/>
            </p:cNvSpPr>
            <p:nvPr/>
          </p:nvSpPr>
          <p:spPr bwMode="auto">
            <a:xfrm>
              <a:off x="1700339" y="6746587"/>
              <a:ext cx="944650" cy="11142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9233" name="Rectangle 31"/>
            <p:cNvSpPr>
              <a:spLocks noChangeArrowheads="1"/>
            </p:cNvSpPr>
            <p:nvPr/>
          </p:nvSpPr>
          <p:spPr bwMode="auto">
            <a:xfrm>
              <a:off x="2644989" y="6746573"/>
              <a:ext cx="2204184" cy="111421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25" name="Содержимое 2"/>
          <p:cNvSpPr txBox="1">
            <a:spLocks/>
          </p:cNvSpPr>
          <p:nvPr/>
        </p:nvSpPr>
        <p:spPr>
          <a:xfrm>
            <a:off x="179388" y="1685925"/>
            <a:ext cx="8740775" cy="7683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222" name="Номер слайда 13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D9C0101-7043-4E5A-80F0-1BB638B399C5}" type="slidenum">
              <a:rPr lang="ru-RU" altLang="ru-RU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sp>
        <p:nvSpPr>
          <p:cNvPr id="9223" name="Rectangle 17"/>
          <p:cNvSpPr>
            <a:spLocks noChangeArrowheads="1"/>
          </p:cNvSpPr>
          <p:nvPr/>
        </p:nvSpPr>
        <p:spPr bwMode="auto">
          <a:xfrm>
            <a:off x="5500688" y="2928938"/>
            <a:ext cx="36433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ru-RU" altLang="ru-RU" sz="1200" b="1">
              <a:latin typeface="Corbel" pitchFamily="34" charset="0"/>
            </a:endParaRPr>
          </a:p>
        </p:txBody>
      </p:sp>
      <p:sp>
        <p:nvSpPr>
          <p:cNvPr id="9224" name="AutoShape 6" descr="https://apf.mail.ru/cgi-bin/readmsg?id=14761843800000000478;0;1&amp;af_preview=1&amp;exif=1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428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48064" y="4484979"/>
            <a:ext cx="40102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15 – 17 июня 2026 г.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в Доме ученых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прошли мероприятия Международной научной конференции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«СОВРЕМЕННАЯ ХИМИЧЕСКАЯ ФИЗИКА — НА СТЫКЕ ФИЗИКИ, ХИМИИ И БИОЛОГИИ» с культурной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программой,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посвященные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70-летию ФИЦ ПХФ и МХ РАН </a:t>
            </a:r>
          </a:p>
          <a:p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4048" y="1761318"/>
            <a:ext cx="38164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</a:rPr>
              <a:t>13 февраля </a:t>
            </a:r>
            <a:r>
              <a:rPr lang="ru-RU" sz="1400" b="1" dirty="0" smtClean="0">
                <a:solidFill>
                  <a:srgbClr val="FF0000"/>
                </a:solidFill>
              </a:rPr>
              <a:t>2026 г.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в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Большой гостиной Дома ученых РАН в Черноголовке прошла XIV научная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 конференция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  «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</a:rPr>
              <a:t>Черноголовские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 чтения», приуроченная ко Дню российской науки и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посвященная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70-летию основания Федерального исследовательского центра проблем химической физики и медицинской химии РАН.</a:t>
            </a:r>
          </a:p>
        </p:txBody>
      </p:sp>
      <p:sp>
        <p:nvSpPr>
          <p:cNvPr id="9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8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IMG_20260213_1543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497" y="1761318"/>
            <a:ext cx="2895873" cy="217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1761318"/>
            <a:ext cx="1796133" cy="2539844"/>
          </a:xfrm>
          <a:prstGeom prst="rect">
            <a:avLst/>
          </a:prstGeom>
        </p:spPr>
      </p:pic>
      <p:pic>
        <p:nvPicPr>
          <p:cNvPr id="2052" name="Picture 4" descr="TFJL2U~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950" y="4436248"/>
            <a:ext cx="2562965" cy="166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7975" y="4538889"/>
            <a:ext cx="1764968" cy="216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3004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927" y="95549"/>
            <a:ext cx="9057257" cy="1143000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МЕРОПРИЯТИЯ РАН  рамках </a:t>
            </a:r>
            <a:r>
              <a:rPr lang="ru-RU" sz="3200" b="1" dirty="0" err="1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Госзадания</a:t>
            </a: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и не только…  </a:t>
            </a:r>
            <a:b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</a:b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Конференции, стратегические сессии 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9219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582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0" name="Группа 4"/>
          <p:cNvGrpSpPr>
            <a:grpSpLocks/>
          </p:cNvGrpSpPr>
          <p:nvPr/>
        </p:nvGrpSpPr>
        <p:grpSpPr bwMode="auto">
          <a:xfrm>
            <a:off x="6070600" y="4433984"/>
            <a:ext cx="2965450" cy="2232025"/>
            <a:chOff x="-32" y="3857637"/>
            <a:chExt cx="4857784" cy="3000388"/>
          </a:xfrm>
        </p:grpSpPr>
        <p:pic>
          <p:nvPicPr>
            <p:cNvPr id="9230" name="Рисунок 6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9467" t="-63121" r="119467" b="63121"/>
            <a:stretch>
              <a:fillRect/>
            </a:stretch>
          </p:blipFill>
          <p:spPr bwMode="auto">
            <a:xfrm>
              <a:off x="1774" y="3857637"/>
              <a:ext cx="4855978" cy="2859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1" name="Rectangle 29"/>
            <p:cNvSpPr>
              <a:spLocks noChangeArrowheads="1"/>
            </p:cNvSpPr>
            <p:nvPr/>
          </p:nvSpPr>
          <p:spPr bwMode="auto">
            <a:xfrm>
              <a:off x="-32" y="6746604"/>
              <a:ext cx="1700371" cy="111421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9232" name="Rectangle 30"/>
            <p:cNvSpPr>
              <a:spLocks noChangeArrowheads="1"/>
            </p:cNvSpPr>
            <p:nvPr/>
          </p:nvSpPr>
          <p:spPr bwMode="auto">
            <a:xfrm>
              <a:off x="1700339" y="6746587"/>
              <a:ext cx="944650" cy="11142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9233" name="Rectangle 31"/>
            <p:cNvSpPr>
              <a:spLocks noChangeArrowheads="1"/>
            </p:cNvSpPr>
            <p:nvPr/>
          </p:nvSpPr>
          <p:spPr bwMode="auto">
            <a:xfrm>
              <a:off x="2644989" y="6746573"/>
              <a:ext cx="2204184" cy="111421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25" name="Содержимое 2"/>
          <p:cNvSpPr txBox="1">
            <a:spLocks/>
          </p:cNvSpPr>
          <p:nvPr/>
        </p:nvSpPr>
        <p:spPr>
          <a:xfrm>
            <a:off x="179388" y="1685925"/>
            <a:ext cx="8740775" cy="7683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222" name="Номер слайда 13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D9C0101-7043-4E5A-80F0-1BB638B399C5}" type="slidenum">
              <a:rPr lang="ru-RU" altLang="ru-RU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sp>
        <p:nvSpPr>
          <p:cNvPr id="9223" name="Rectangle 17"/>
          <p:cNvSpPr>
            <a:spLocks noChangeArrowheads="1"/>
          </p:cNvSpPr>
          <p:nvPr/>
        </p:nvSpPr>
        <p:spPr bwMode="auto">
          <a:xfrm>
            <a:off x="5500688" y="2928938"/>
            <a:ext cx="36433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ru-RU" altLang="ru-RU" sz="1200" b="1">
              <a:latin typeface="Corbel" pitchFamily="34" charset="0"/>
            </a:endParaRPr>
          </a:p>
        </p:txBody>
      </p:sp>
      <p:sp>
        <p:nvSpPr>
          <p:cNvPr id="9224" name="AutoShape 6" descr="https://apf.mail.ru/cgi-bin/readmsg?id=14761843800000000478;0;1&amp;af_preview=1&amp;exif=1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428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6590" y="1876077"/>
            <a:ext cx="761183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18 июня 2026 г.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в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Доме ученых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прошло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Торжественное заседание Ученого совета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ФИЦ ПХФ и МХ РАН и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выездное заседание бюро Отделения химии и наук о материалах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РАН, посвященное 70-летию ФИЦ ПХФ и МХ РАН с участием вице-президента РАН С.М. Алдошина, вице-президента РАН С.Н. Калмыкова, заместителя министра науки и высшего образования РФ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</a:rPr>
              <a:t>Д.С.Секиринского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 и др.</a:t>
            </a: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8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26" y="3481512"/>
            <a:ext cx="4175249" cy="27824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469" y="3481512"/>
            <a:ext cx="3961331" cy="280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6350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3" y="269875"/>
            <a:ext cx="8229600" cy="114300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Заключение партнерского договора с обществом  «Знание»  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9219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582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0" name="Группа 4"/>
          <p:cNvGrpSpPr>
            <a:grpSpLocks/>
          </p:cNvGrpSpPr>
          <p:nvPr/>
        </p:nvGrpSpPr>
        <p:grpSpPr bwMode="auto">
          <a:xfrm>
            <a:off x="6129237" y="4421303"/>
            <a:ext cx="2965450" cy="2232025"/>
            <a:chOff x="-32" y="3857637"/>
            <a:chExt cx="4857784" cy="3000388"/>
          </a:xfrm>
        </p:grpSpPr>
        <p:pic>
          <p:nvPicPr>
            <p:cNvPr id="9230" name="Рисунок 6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9467" t="-63121" r="119467" b="63121"/>
            <a:stretch>
              <a:fillRect/>
            </a:stretch>
          </p:blipFill>
          <p:spPr bwMode="auto">
            <a:xfrm>
              <a:off x="1774" y="3857637"/>
              <a:ext cx="4855978" cy="2859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1" name="Rectangle 29"/>
            <p:cNvSpPr>
              <a:spLocks noChangeArrowheads="1"/>
            </p:cNvSpPr>
            <p:nvPr/>
          </p:nvSpPr>
          <p:spPr bwMode="auto">
            <a:xfrm>
              <a:off x="-32" y="6746604"/>
              <a:ext cx="1700371" cy="111421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9232" name="Rectangle 30"/>
            <p:cNvSpPr>
              <a:spLocks noChangeArrowheads="1"/>
            </p:cNvSpPr>
            <p:nvPr/>
          </p:nvSpPr>
          <p:spPr bwMode="auto">
            <a:xfrm>
              <a:off x="1700339" y="6746587"/>
              <a:ext cx="944650" cy="11142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9233" name="Rectangle 31"/>
            <p:cNvSpPr>
              <a:spLocks noChangeArrowheads="1"/>
            </p:cNvSpPr>
            <p:nvPr/>
          </p:nvSpPr>
          <p:spPr bwMode="auto">
            <a:xfrm>
              <a:off x="2644989" y="6746573"/>
              <a:ext cx="2204184" cy="111421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25" name="Содержимое 2"/>
          <p:cNvSpPr txBox="1">
            <a:spLocks/>
          </p:cNvSpPr>
          <p:nvPr/>
        </p:nvSpPr>
        <p:spPr>
          <a:xfrm>
            <a:off x="179388" y="1685925"/>
            <a:ext cx="8740775" cy="7683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222" name="Номер слайда 13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D9C0101-7043-4E5A-80F0-1BB638B399C5}" type="slidenum">
              <a:rPr lang="ru-RU" altLang="ru-RU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sp>
        <p:nvSpPr>
          <p:cNvPr id="9223" name="Rectangle 17"/>
          <p:cNvSpPr>
            <a:spLocks noChangeArrowheads="1"/>
          </p:cNvSpPr>
          <p:nvPr/>
        </p:nvSpPr>
        <p:spPr bwMode="auto">
          <a:xfrm>
            <a:off x="5500688" y="2928938"/>
            <a:ext cx="36433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ru-RU" altLang="ru-RU" sz="1200" b="1">
              <a:latin typeface="Corbel" pitchFamily="34" charset="0"/>
            </a:endParaRPr>
          </a:p>
        </p:txBody>
      </p:sp>
      <p:sp>
        <p:nvSpPr>
          <p:cNvPr id="9224" name="AutoShape 6" descr="https://apf.mail.ru/cgi-bin/readmsg?id=14761843800000000478;0;1&amp;af_preview=1&amp;exif=1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428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pic>
        <p:nvPicPr>
          <p:cNvPr id="1027" name="Picture 3" descr="F:\Депутатство\Сентябрь\IMG_20250930_180635_6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66" y="1772816"/>
            <a:ext cx="1694729" cy="195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31840" y="1685925"/>
            <a:ext cx="590465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В числе направлений совместной работы: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— Объединение усилий научно-просветительской общественности для повышения научного, образовательного и культурного уровня граждан Российской Федерации;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— Осуществление просветительской деятельности по различным отраслям знаний;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— Содействие в развитии лекторского сообщества Российского общества «Знание»;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— Привлечение новых специалистов в просветительскую работу, их обучение и развитие, вовлечение в данную деятельность, создание условий и среды для их роста и развития в рамках просветительского движения в России; 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— Распространение знаний об истории страны и её достижениях, а также объективное освещение тех или иных исторических фактов и событий;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— Осуществление обмена методическими материалами.</a:t>
            </a:r>
          </a:p>
        </p:txBody>
      </p:sp>
      <p:pic>
        <p:nvPicPr>
          <p:cNvPr id="1029" name="Picture 5" descr="F:\Депутатство\Новая папка\IMG_20251030_15040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699" y="3501806"/>
            <a:ext cx="1967392" cy="147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сайт__23-ноября_ЗНАНИЕ.jpg (596×842)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42" y="4676379"/>
            <a:ext cx="1232868" cy="174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7925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3" y="269875"/>
            <a:ext cx="8229600" cy="114300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Наиболее значимые мероприятия 2025 - 2026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9219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582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0" name="Группа 4"/>
          <p:cNvGrpSpPr>
            <a:grpSpLocks/>
          </p:cNvGrpSpPr>
          <p:nvPr/>
        </p:nvGrpSpPr>
        <p:grpSpPr bwMode="auto">
          <a:xfrm>
            <a:off x="6070600" y="4433984"/>
            <a:ext cx="2965450" cy="2232025"/>
            <a:chOff x="-32" y="3857637"/>
            <a:chExt cx="4857784" cy="3000388"/>
          </a:xfrm>
        </p:grpSpPr>
        <p:pic>
          <p:nvPicPr>
            <p:cNvPr id="9230" name="Рисунок 6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9467" t="-63121" r="119467" b="63121"/>
            <a:stretch>
              <a:fillRect/>
            </a:stretch>
          </p:blipFill>
          <p:spPr bwMode="auto">
            <a:xfrm>
              <a:off x="1774" y="3857637"/>
              <a:ext cx="4855978" cy="2859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1" name="Rectangle 29"/>
            <p:cNvSpPr>
              <a:spLocks noChangeArrowheads="1"/>
            </p:cNvSpPr>
            <p:nvPr/>
          </p:nvSpPr>
          <p:spPr bwMode="auto">
            <a:xfrm>
              <a:off x="-32" y="6746604"/>
              <a:ext cx="1700371" cy="111421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9232" name="Rectangle 30"/>
            <p:cNvSpPr>
              <a:spLocks noChangeArrowheads="1"/>
            </p:cNvSpPr>
            <p:nvPr/>
          </p:nvSpPr>
          <p:spPr bwMode="auto">
            <a:xfrm>
              <a:off x="1700339" y="6746587"/>
              <a:ext cx="944650" cy="11142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9233" name="Rectangle 31"/>
            <p:cNvSpPr>
              <a:spLocks noChangeArrowheads="1"/>
            </p:cNvSpPr>
            <p:nvPr/>
          </p:nvSpPr>
          <p:spPr bwMode="auto">
            <a:xfrm>
              <a:off x="2644989" y="6746573"/>
              <a:ext cx="2204184" cy="111421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25" name="Содержимое 2"/>
          <p:cNvSpPr txBox="1">
            <a:spLocks/>
          </p:cNvSpPr>
          <p:nvPr/>
        </p:nvSpPr>
        <p:spPr>
          <a:xfrm>
            <a:off x="179388" y="1685925"/>
            <a:ext cx="8740775" cy="7683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222" name="Номер слайда 13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D9C0101-7043-4E5A-80F0-1BB638B399C5}" type="slidenum">
              <a:rPr lang="ru-RU" altLang="ru-RU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sp>
        <p:nvSpPr>
          <p:cNvPr id="9223" name="Rectangle 17"/>
          <p:cNvSpPr>
            <a:spLocks noChangeArrowheads="1"/>
          </p:cNvSpPr>
          <p:nvPr/>
        </p:nvSpPr>
        <p:spPr bwMode="auto">
          <a:xfrm>
            <a:off x="5500688" y="2928938"/>
            <a:ext cx="36433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ru-RU" altLang="ru-RU" sz="1200" b="1">
              <a:latin typeface="Corbel" pitchFamily="34" charset="0"/>
            </a:endParaRPr>
          </a:p>
        </p:txBody>
      </p:sp>
      <p:sp>
        <p:nvSpPr>
          <p:cNvPr id="9224" name="AutoShape 6" descr="https://apf.mail.ru/cgi-bin/readmsg?id=14761843800000000478;0;1&amp;af_preview=1&amp;exif=1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428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8023" y="1793875"/>
            <a:ext cx="4248027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Абонементные циклы:</a:t>
            </a:r>
          </a:p>
          <a:p>
            <a:pPr eaLnBrk="0" hangingPunct="0">
              <a:defRPr/>
            </a:pPr>
            <a:endParaRPr lang="ru-RU" sz="1800" b="1" dirty="0" smtClean="0"/>
          </a:p>
          <a:p>
            <a:pPr eaLnBrk="0" hangingPunct="0">
              <a:buAutoNum type="arabicPeriod"/>
              <a:defRPr/>
            </a:pP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>Цикл 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</a:rPr>
              <a:t>концертов Международного благотворительного Фонда  В. Спивакова 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>к 30-летию Фонда и «От 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</a:rPr>
              <a:t>сердца к сердцу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>».</a:t>
            </a:r>
          </a:p>
          <a:p>
            <a:pPr eaLnBrk="0" hangingPunct="0">
              <a:buAutoNum type="arabicPeriod"/>
              <a:defRPr/>
            </a:pPr>
            <a:endParaRPr lang="ru-RU" sz="1800" b="1" i="1" dirty="0">
              <a:solidFill>
                <a:schemeClr val="tx2">
                  <a:lumMod val="75000"/>
                </a:schemeClr>
              </a:solidFill>
            </a:endParaRPr>
          </a:p>
          <a:p>
            <a:pPr eaLnBrk="0" hangingPunct="0">
              <a:defRPr/>
            </a:pP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</a:rPr>
              <a:t>2. 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>Цикл лекций </a:t>
            </a:r>
            <a:r>
              <a:rPr lang="ru-RU" sz="1800" b="1" i="1" dirty="0" err="1" smtClean="0">
                <a:solidFill>
                  <a:schemeClr val="tx2">
                    <a:lumMod val="75000"/>
                  </a:schemeClr>
                </a:solidFill>
              </a:rPr>
              <a:t>Е.Е.Яблонской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>                        «А.П. Чехов и мир».</a:t>
            </a:r>
          </a:p>
          <a:p>
            <a:pPr eaLnBrk="0" hangingPunct="0">
              <a:defRPr/>
            </a:pPr>
            <a:endParaRPr lang="ru-RU" sz="1800" b="1" i="1" dirty="0">
              <a:solidFill>
                <a:schemeClr val="tx2">
                  <a:lumMod val="75000"/>
                </a:schemeClr>
              </a:solidFill>
            </a:endParaRPr>
          </a:p>
          <a:p>
            <a:pPr eaLnBrk="0" hangingPunct="0">
              <a:defRPr/>
            </a:pP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>3. Цикл 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</a:rPr>
              <a:t>лекций, посвященный 70-летию Черноголовки научной 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200" b="1" i="1" dirty="0" smtClean="0">
                <a:solidFill>
                  <a:srgbClr val="FF0000"/>
                </a:solidFill>
              </a:rPr>
              <a:t>(можно посмотреть на </a:t>
            </a:r>
            <a:r>
              <a:rPr lang="en-US" sz="1200" b="1" i="1" dirty="0" err="1" smtClean="0">
                <a:solidFill>
                  <a:srgbClr val="FF0000"/>
                </a:solidFill>
              </a:rPr>
              <a:t>Rutube</a:t>
            </a:r>
            <a:r>
              <a:rPr lang="en-US" sz="1200" b="1" i="1" dirty="0" smtClean="0">
                <a:solidFill>
                  <a:srgbClr val="FF0000"/>
                </a:solidFill>
              </a:rPr>
              <a:t>!)</a:t>
            </a:r>
            <a:endParaRPr lang="ru-RU" sz="1200" b="1" i="1" dirty="0" smtClean="0">
              <a:solidFill>
                <a:srgbClr val="FF0000"/>
              </a:solidFill>
            </a:endParaRPr>
          </a:p>
          <a:p>
            <a:pPr eaLnBrk="0" hangingPunct="0">
              <a:defRPr/>
            </a:pPr>
            <a:endParaRPr lang="ru-RU" sz="1200" b="1" i="1" dirty="0">
              <a:solidFill>
                <a:srgbClr val="FF0000"/>
              </a:solidFill>
            </a:endParaRPr>
          </a:p>
          <a:p>
            <a:pPr eaLnBrk="0" hangingPunct="0">
              <a:defRPr/>
            </a:pP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</a:rPr>
              <a:t>4. Лекции зоолога, путешественника. Фотографа Петра Романова</a:t>
            </a:r>
          </a:p>
        </p:txBody>
      </p:sp>
      <p:pic>
        <p:nvPicPr>
          <p:cNvPr id="1028" name="Picture 4" descr="IM875C~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091" y="3140968"/>
            <a:ext cx="2016436" cy="151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G_20251218_071808_12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82301"/>
            <a:ext cx="2102783" cy="157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IMG-20250419-WA006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81747"/>
            <a:ext cx="2462213" cy="134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G_297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4293096"/>
            <a:ext cx="2014924" cy="1534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duchg.ru/wp-content/uploads/2026/02/%D1%81%D0%B0%D0%B9%D1%82_28-%D0%A4%D0%95%D0%92%D0%A0%D0%90%D0%9B%D0%AF-%D0%A0%D0%BE%D0%BC%D0%B0%D0%BD%D0%BE%D0%B2-724x102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238" y="4433984"/>
            <a:ext cx="1340579" cy="189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6850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3" y="269875"/>
            <a:ext cx="8229600" cy="1143000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24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Мероприятия Всероссийского музея А. С. Пушкина в региональном центре – Дом ученых </a:t>
            </a:r>
            <a:r>
              <a:rPr lang="ru-RU" sz="24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РАН в Черноголовке</a:t>
            </a:r>
            <a:endParaRPr lang="ru-RU" sz="2400" b="1" dirty="0">
              <a:solidFill>
                <a:srgbClr val="37609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9219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582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0" name="Группа 4"/>
          <p:cNvGrpSpPr>
            <a:grpSpLocks/>
          </p:cNvGrpSpPr>
          <p:nvPr/>
        </p:nvGrpSpPr>
        <p:grpSpPr bwMode="auto">
          <a:xfrm>
            <a:off x="6129237" y="4421303"/>
            <a:ext cx="2965450" cy="2232025"/>
            <a:chOff x="-32" y="3857637"/>
            <a:chExt cx="4857784" cy="3000388"/>
          </a:xfrm>
        </p:grpSpPr>
        <p:pic>
          <p:nvPicPr>
            <p:cNvPr id="9230" name="Рисунок 6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9467" t="-63121" r="119467" b="63121"/>
            <a:stretch>
              <a:fillRect/>
            </a:stretch>
          </p:blipFill>
          <p:spPr bwMode="auto">
            <a:xfrm>
              <a:off x="1774" y="3857637"/>
              <a:ext cx="4855978" cy="2859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1" name="Rectangle 29"/>
            <p:cNvSpPr>
              <a:spLocks noChangeArrowheads="1"/>
            </p:cNvSpPr>
            <p:nvPr/>
          </p:nvSpPr>
          <p:spPr bwMode="auto">
            <a:xfrm>
              <a:off x="-32" y="6746604"/>
              <a:ext cx="1700371" cy="111421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9232" name="Rectangle 30"/>
            <p:cNvSpPr>
              <a:spLocks noChangeArrowheads="1"/>
            </p:cNvSpPr>
            <p:nvPr/>
          </p:nvSpPr>
          <p:spPr bwMode="auto">
            <a:xfrm>
              <a:off x="1700339" y="6746587"/>
              <a:ext cx="944650" cy="11142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9233" name="Rectangle 31"/>
            <p:cNvSpPr>
              <a:spLocks noChangeArrowheads="1"/>
            </p:cNvSpPr>
            <p:nvPr/>
          </p:nvSpPr>
          <p:spPr bwMode="auto">
            <a:xfrm>
              <a:off x="2644989" y="6746573"/>
              <a:ext cx="2204184" cy="111421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25" name="Содержимое 2"/>
          <p:cNvSpPr txBox="1">
            <a:spLocks/>
          </p:cNvSpPr>
          <p:nvPr/>
        </p:nvSpPr>
        <p:spPr>
          <a:xfrm>
            <a:off x="179388" y="1685925"/>
            <a:ext cx="8740775" cy="7683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222" name="Номер слайда 13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D9C0101-7043-4E5A-80F0-1BB638B399C5}" type="slidenum">
              <a:rPr lang="ru-RU" altLang="ru-RU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sp>
        <p:nvSpPr>
          <p:cNvPr id="9223" name="Rectangle 17"/>
          <p:cNvSpPr>
            <a:spLocks noChangeArrowheads="1"/>
          </p:cNvSpPr>
          <p:nvPr/>
        </p:nvSpPr>
        <p:spPr bwMode="auto">
          <a:xfrm>
            <a:off x="5500688" y="2928938"/>
            <a:ext cx="36433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ru-RU" altLang="ru-RU" sz="1200" b="1">
              <a:latin typeface="Corbel" pitchFamily="34" charset="0"/>
            </a:endParaRPr>
          </a:p>
        </p:txBody>
      </p:sp>
      <p:sp>
        <p:nvSpPr>
          <p:cNvPr id="9224" name="AutoShape 6" descr="https://apf.mail.ru/cgi-bin/readmsg?id=14761843800000000478;0;1&amp;af_preview=1&amp;exif=1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428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73231" y="1323787"/>
            <a:ext cx="4319587" cy="538609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endParaRPr lang="ru-RU" sz="1400" b="1" dirty="0"/>
          </a:p>
          <a:p>
            <a:pPr eaLnBrk="0" hangingPunct="0">
              <a:defRPr/>
            </a:pPr>
            <a:endParaRPr lang="ru-RU" sz="1400" b="1" dirty="0"/>
          </a:p>
          <a:p>
            <a:pPr marL="285750" indent="-285750" eaLnBrk="0" hangingPunct="0">
              <a:buFontTx/>
              <a:buChar char="-"/>
              <a:defRPr/>
            </a:pPr>
            <a:r>
              <a:rPr lang="ru-RU" sz="1800" b="1" i="1" dirty="0" err="1">
                <a:solidFill>
                  <a:schemeClr val="tx2">
                    <a:lumMod val="75000"/>
                  </a:schemeClr>
                </a:solidFill>
              </a:rPr>
              <a:t>видеолекция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</a:rPr>
              <a:t> «Алексей Николаевич Плещеев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>»;</a:t>
            </a:r>
          </a:p>
          <a:p>
            <a:pPr marL="285750" indent="-285750" eaLnBrk="0" hangingPunct="0">
              <a:buFontTx/>
              <a:buChar char="-"/>
              <a:defRPr/>
            </a:pPr>
            <a:endParaRPr lang="ru-RU" sz="18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eaLnBrk="0" hangingPunct="0">
              <a:buFontTx/>
              <a:buChar char="-"/>
              <a:defRPr/>
            </a:pPr>
            <a:r>
              <a:rPr lang="ru-RU" sz="1800" b="1" i="1" dirty="0" err="1" smtClean="0">
                <a:solidFill>
                  <a:schemeClr val="tx2">
                    <a:lumMod val="75000"/>
                  </a:schemeClr>
                </a:solidFill>
              </a:rPr>
              <a:t>Видеолекция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> «Иван 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</a:rPr>
              <a:t>Никитич </a:t>
            </a:r>
            <a:r>
              <a:rPr lang="ru-RU" sz="1800" b="1" i="1" dirty="0" err="1">
                <a:solidFill>
                  <a:schemeClr val="tx2">
                    <a:lumMod val="75000"/>
                  </a:schemeClr>
                </a:solidFill>
              </a:rPr>
              <a:t>Инзов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</a:rPr>
              <a:t> — благородный попечитель южного края России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>»;</a:t>
            </a:r>
          </a:p>
          <a:p>
            <a:pPr marL="285750" indent="-285750" eaLnBrk="0" hangingPunct="0">
              <a:buFontTx/>
              <a:buChar char="-"/>
              <a:defRPr/>
            </a:pPr>
            <a:endParaRPr lang="ru-RU" sz="18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eaLnBrk="0" hangingPunct="0">
              <a:buFontTx/>
              <a:buChar char="-"/>
              <a:defRPr/>
            </a:pPr>
            <a:r>
              <a:rPr lang="ru-RU" sz="1800" b="1" i="1" dirty="0" err="1">
                <a:solidFill>
                  <a:schemeClr val="tx2">
                    <a:lumMod val="75000"/>
                  </a:schemeClr>
                </a:solidFill>
              </a:rPr>
              <a:t>Видеолекция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</a:rPr>
              <a:t> «</a:t>
            </a:r>
            <a:r>
              <a:rPr lang="ru-RU" sz="1800" b="1" i="1" dirty="0" err="1">
                <a:solidFill>
                  <a:schemeClr val="tx2">
                    <a:lumMod val="75000"/>
                  </a:schemeClr>
                </a:solidFill>
              </a:rPr>
              <a:t>А.С.Грибоедов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</a:rPr>
              <a:t> и декабристы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>»;</a:t>
            </a:r>
          </a:p>
          <a:p>
            <a:pPr marL="285750" indent="-285750" eaLnBrk="0" hangingPunct="0">
              <a:buFontTx/>
              <a:buChar char="-"/>
              <a:defRPr/>
            </a:pPr>
            <a:endParaRPr lang="ru-RU" sz="1800" b="1" i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eaLnBrk="0" hangingPunct="0">
              <a:buFontTx/>
              <a:buChar char="-"/>
              <a:defRPr/>
            </a:pPr>
            <a:r>
              <a:rPr lang="ru-RU" sz="1800" b="1" i="1" dirty="0" err="1" smtClean="0">
                <a:solidFill>
                  <a:schemeClr val="tx2">
                    <a:lumMod val="75000"/>
                  </a:schemeClr>
                </a:solidFill>
              </a:rPr>
              <a:t>Видеолекция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sz="1800" b="1" i="1" dirty="0" err="1">
                <a:solidFill>
                  <a:schemeClr val="tx2">
                    <a:lumMod val="75000"/>
                  </a:schemeClr>
                </a:solidFill>
              </a:rPr>
              <a:t>А.С.Грибоедов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</a:rPr>
              <a:t> и декабристы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>»; </a:t>
            </a:r>
            <a:b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18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eaLnBrk="0" hangingPunct="0">
              <a:buFontTx/>
              <a:buChar char="-"/>
              <a:defRPr/>
            </a:pPr>
            <a:r>
              <a:rPr lang="ru-RU" sz="1800" b="1" i="1" dirty="0" err="1">
                <a:solidFill>
                  <a:schemeClr val="tx2">
                    <a:lumMod val="75000"/>
                  </a:schemeClr>
                </a:solidFill>
              </a:rPr>
              <a:t>Видеолекция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>«Дети </a:t>
            </a:r>
            <a:r>
              <a:rPr lang="ru-RU" sz="1800" b="1" i="1" dirty="0" err="1" smtClean="0">
                <a:solidFill>
                  <a:schemeClr val="tx2">
                    <a:lumMod val="75000"/>
                  </a:schemeClr>
                </a:solidFill>
              </a:rPr>
              <a:t>А.С.Пушкина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>»  и др.</a:t>
            </a:r>
          </a:p>
          <a:p>
            <a:pPr marL="285750" indent="-285750" eaLnBrk="0" hangingPunct="0">
              <a:buFontTx/>
              <a:buChar char="-"/>
              <a:defRPr/>
            </a:pPr>
            <a:endParaRPr lang="ru-RU" sz="1400" b="1" i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eaLnBrk="0" hangingPunct="0">
              <a:buFontTx/>
              <a:buChar char="-"/>
              <a:defRPr/>
            </a:pPr>
            <a:endParaRPr lang="ru-RU" sz="1400" b="1" i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2" name="Picture 4" descr="https://duchg.ru/wp-content/uploads/2026/06/%D1%81%D0%B0%D0%B9%D1%82___5-%D0%B8%D1%8E%D0%BD%D1%8F_2026_%D0%A0%D0%A6-%D0%BC%D1%83%D0%B7%D0%B5%D1%8F-%D0%9F%D1%83%D1%88%D0%BA%D0%B8%D0%BD%D0%B0-722x10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27120"/>
            <a:ext cx="1499072" cy="212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duchg.ru/wp-content/uploads/2026/04/%D1%81%D0%B0%D0%B9%D1%82_____13-%D0%BC%D0%B0%D1%8F_%D0%98%D0%BD%D0%B7%D0%BE%D0%B2_2026_%D0%A0%D0%A6-%D0%BC%D1%83%D0%B7%D0%B5%D1%8F-%D0%9F%D1%83%D1%88%D0%BA%D0%B8%D0%BD%D0%B0-722x102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1808359"/>
            <a:ext cx="910842" cy="1291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duchg.ru/wp-content/uploads/2026/05/%D1%81%D0%B0%D0%B9%D1%82____3-%D0%BC%D0%B0%D1%8F_81-%D0%B3%D0%BE%D0%B4%D0%BE%D0%B2%D1%89%D0%B8%D0%BD%D0%B0_2026_%D0%A0%D0%A6-%D0%BC%D1%83%D0%B7%D0%B5%D1%8F-%D0%9F%D1%83%D1%88%D0%BA%D0%B8%D0%BD%D0%B0-722x102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3346407"/>
            <a:ext cx="1584176" cy="225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IMG_20260605_10144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48" y="3357563"/>
            <a:ext cx="1893127" cy="141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MG_20260503_19143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857" y="5014759"/>
            <a:ext cx="1973581" cy="148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5741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3" y="269875"/>
            <a:ext cx="8229600" cy="114300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Проект для детей и подростков                       «Классный огонек» 2025-2026 гг.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9219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582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0" name="Группа 4"/>
          <p:cNvGrpSpPr>
            <a:grpSpLocks/>
          </p:cNvGrpSpPr>
          <p:nvPr/>
        </p:nvGrpSpPr>
        <p:grpSpPr bwMode="auto">
          <a:xfrm>
            <a:off x="6098781" y="4379859"/>
            <a:ext cx="2965450" cy="2232025"/>
            <a:chOff x="-32" y="3857637"/>
            <a:chExt cx="4857784" cy="3000388"/>
          </a:xfrm>
        </p:grpSpPr>
        <p:pic>
          <p:nvPicPr>
            <p:cNvPr id="9230" name="Рисунок 6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9467" t="-63121" r="119467" b="63121"/>
            <a:stretch>
              <a:fillRect/>
            </a:stretch>
          </p:blipFill>
          <p:spPr bwMode="auto">
            <a:xfrm>
              <a:off x="1774" y="3857637"/>
              <a:ext cx="4855978" cy="2859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1" name="Rectangle 29"/>
            <p:cNvSpPr>
              <a:spLocks noChangeArrowheads="1"/>
            </p:cNvSpPr>
            <p:nvPr/>
          </p:nvSpPr>
          <p:spPr bwMode="auto">
            <a:xfrm>
              <a:off x="-32" y="6746604"/>
              <a:ext cx="1700371" cy="111421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9232" name="Rectangle 30"/>
            <p:cNvSpPr>
              <a:spLocks noChangeArrowheads="1"/>
            </p:cNvSpPr>
            <p:nvPr/>
          </p:nvSpPr>
          <p:spPr bwMode="auto">
            <a:xfrm>
              <a:off x="1700339" y="6746587"/>
              <a:ext cx="944650" cy="11142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9233" name="Rectangle 31"/>
            <p:cNvSpPr>
              <a:spLocks noChangeArrowheads="1"/>
            </p:cNvSpPr>
            <p:nvPr/>
          </p:nvSpPr>
          <p:spPr bwMode="auto">
            <a:xfrm>
              <a:off x="2644989" y="6746573"/>
              <a:ext cx="2204184" cy="111421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25" name="Содержимое 2"/>
          <p:cNvSpPr txBox="1">
            <a:spLocks/>
          </p:cNvSpPr>
          <p:nvPr/>
        </p:nvSpPr>
        <p:spPr>
          <a:xfrm>
            <a:off x="179388" y="1685925"/>
            <a:ext cx="8740775" cy="7683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222" name="Номер слайда 13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D9C0101-7043-4E5A-80F0-1BB638B399C5}" type="slidenum">
              <a:rPr lang="ru-RU" altLang="ru-RU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sp>
        <p:nvSpPr>
          <p:cNvPr id="9223" name="Rectangle 17"/>
          <p:cNvSpPr>
            <a:spLocks noChangeArrowheads="1"/>
          </p:cNvSpPr>
          <p:nvPr/>
        </p:nvSpPr>
        <p:spPr bwMode="auto">
          <a:xfrm>
            <a:off x="5500688" y="2928938"/>
            <a:ext cx="36433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ru-RU" altLang="ru-RU" sz="1200" b="1">
              <a:latin typeface="Corbel" pitchFamily="34" charset="0"/>
            </a:endParaRPr>
          </a:p>
        </p:txBody>
      </p:sp>
      <p:sp>
        <p:nvSpPr>
          <p:cNvPr id="9224" name="AutoShape 6" descr="https://apf.mail.ru/cgi-bin/readmsg?id=14761843800000000478;0;1&amp;af_preview=1&amp;exif=1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428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9952" y="1511306"/>
            <a:ext cx="4864505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defRPr/>
            </a:pPr>
            <a:endParaRPr lang="ru-RU" sz="1400" b="1" dirty="0"/>
          </a:p>
          <a:p>
            <a:pPr eaLnBrk="0" hangingPunct="0">
              <a:defRPr/>
            </a:pP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</a:rPr>
              <a:t>Квизы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, викторины, научно – популярные фильмы,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мультфильмы,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</a:rPr>
              <a:t>интерактивы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 и др.</a:t>
            </a:r>
          </a:p>
          <a:p>
            <a:pPr eaLnBrk="0" hangingPunct="0"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Темы -  естествознание, технологии, патриотическое воспитание. </a:t>
            </a:r>
          </a:p>
          <a:p>
            <a:pPr eaLnBrk="0" hangingPunct="0"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Взаимодействие со школами, родительскими комитетами. </a:t>
            </a: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  <a:p>
            <a:pPr algn="r" eaLnBrk="0" hangingPunct="0">
              <a:defRPr/>
            </a:pPr>
            <a:endParaRPr lang="ru-RU" sz="1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8" name="Picture 6" descr="IMG-20251107-WA007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57" y="1704686"/>
            <a:ext cx="2405927" cy="1356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MG_20251107_19463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292" y="4263414"/>
            <a:ext cx="2964971" cy="222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IMG_20251009_19200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57" y="4263414"/>
            <a:ext cx="2660079" cy="199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MG_283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644" y="2825310"/>
            <a:ext cx="2084292" cy="156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IMG_341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011" y="4773916"/>
            <a:ext cx="2530020" cy="189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Объект 2"/>
          <p:cNvSpPr>
            <a:spLocks noGrp="1"/>
          </p:cNvSpPr>
          <p:nvPr>
            <p:ph idx="1"/>
          </p:nvPr>
        </p:nvSpPr>
        <p:spPr>
          <a:xfrm>
            <a:off x="4163360" y="3061027"/>
            <a:ext cx="4231511" cy="21210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sz="1000" dirty="0" smtClean="0">
                <a:solidFill>
                  <a:srgbClr val="1F497D"/>
                </a:solidFill>
              </a:rPr>
              <a:t>В первом полугодии 2026 года проведены 5 </a:t>
            </a:r>
            <a:r>
              <a:rPr lang="ru-RU" sz="1000" dirty="0" err="1" smtClean="0">
                <a:solidFill>
                  <a:srgbClr val="1F497D"/>
                </a:solidFill>
              </a:rPr>
              <a:t>разнотематических</a:t>
            </a:r>
            <a:r>
              <a:rPr lang="ru-RU" sz="1000" dirty="0" smtClean="0">
                <a:solidFill>
                  <a:srgbClr val="1F497D"/>
                </a:solidFill>
              </a:rPr>
              <a:t> встреч для ребят.</a:t>
            </a:r>
            <a:r>
              <a:rPr lang="ru-RU" sz="1000" dirty="0">
                <a:solidFill>
                  <a:srgbClr val="1F497D"/>
                </a:solidFill>
              </a:rPr>
              <a:t/>
            </a:r>
            <a:br>
              <a:rPr lang="ru-RU" sz="1000" dirty="0">
                <a:solidFill>
                  <a:srgbClr val="1F497D"/>
                </a:solidFill>
              </a:rPr>
            </a:br>
            <a:r>
              <a:rPr lang="ru-RU" sz="1000" b="1" dirty="0" smtClean="0">
                <a:solidFill>
                  <a:srgbClr val="1F497D"/>
                </a:solidFill>
              </a:rPr>
              <a:t>В марте </a:t>
            </a:r>
            <a:r>
              <a:rPr lang="ru-RU" sz="1000" dirty="0" smtClean="0">
                <a:solidFill>
                  <a:srgbClr val="1F497D"/>
                </a:solidFill>
              </a:rPr>
              <a:t>- знакомство </a:t>
            </a:r>
            <a:r>
              <a:rPr lang="ru-RU" sz="1000" dirty="0">
                <a:solidFill>
                  <a:srgbClr val="1F497D"/>
                </a:solidFill>
              </a:rPr>
              <a:t>с горением или «МАГИЯ ОГНЯ НА СЛУЖБЕ НАУКИ</a:t>
            </a:r>
            <a:r>
              <a:rPr lang="ru-RU" sz="1000" dirty="0" smtClean="0">
                <a:solidFill>
                  <a:srgbClr val="1F497D"/>
                </a:solidFill>
              </a:rPr>
              <a:t>» (ИСМАН </a:t>
            </a:r>
            <a:r>
              <a:rPr lang="ru-RU" sz="1000" dirty="0" err="1" smtClean="0">
                <a:solidFill>
                  <a:srgbClr val="1F497D"/>
                </a:solidFill>
              </a:rPr>
              <a:t>рАН</a:t>
            </a:r>
            <a:r>
              <a:rPr lang="ru-RU" sz="1000" dirty="0" smtClean="0">
                <a:solidFill>
                  <a:srgbClr val="1F497D"/>
                </a:solidFill>
              </a:rPr>
              <a:t>) и «Вспоминаем народные промыслы»</a:t>
            </a:r>
            <a:br>
              <a:rPr lang="ru-RU" sz="1000" dirty="0" smtClean="0">
                <a:solidFill>
                  <a:srgbClr val="1F497D"/>
                </a:solidFill>
              </a:rPr>
            </a:br>
            <a:r>
              <a:rPr lang="ru-RU" sz="1000" b="1" dirty="0" smtClean="0">
                <a:solidFill>
                  <a:srgbClr val="1F497D"/>
                </a:solidFill>
              </a:rPr>
              <a:t>В апреле </a:t>
            </a:r>
            <a:r>
              <a:rPr lang="ru-RU" sz="1000" dirty="0" smtClean="0">
                <a:solidFill>
                  <a:srgbClr val="1F497D"/>
                </a:solidFill>
              </a:rPr>
              <a:t>- «Тайны космоса» к 65-летию полета Ю.А. Гагарина в космос</a:t>
            </a:r>
            <a:br>
              <a:rPr lang="ru-RU" sz="1000" dirty="0" smtClean="0">
                <a:solidFill>
                  <a:srgbClr val="1F497D"/>
                </a:solidFill>
              </a:rPr>
            </a:br>
            <a:r>
              <a:rPr lang="ru-RU" sz="1000" b="1" dirty="0" smtClean="0">
                <a:solidFill>
                  <a:srgbClr val="1F497D"/>
                </a:solidFill>
              </a:rPr>
              <a:t>В мае </a:t>
            </a:r>
            <a:r>
              <a:rPr lang="ru-RU" sz="1000" dirty="0" smtClean="0">
                <a:solidFill>
                  <a:srgbClr val="1F497D"/>
                </a:solidFill>
              </a:rPr>
              <a:t>- »Фронтовые письма» ко Дню Победы</a:t>
            </a:r>
            <a:br>
              <a:rPr lang="ru-RU" sz="1000" dirty="0" smtClean="0">
                <a:solidFill>
                  <a:srgbClr val="1F497D"/>
                </a:solidFill>
              </a:rPr>
            </a:br>
            <a:r>
              <a:rPr lang="ru-RU" sz="1000" b="1" dirty="0" smtClean="0">
                <a:solidFill>
                  <a:srgbClr val="1F497D"/>
                </a:solidFill>
              </a:rPr>
              <a:t>В июне</a:t>
            </a:r>
            <a:r>
              <a:rPr lang="ru-RU" sz="1000" dirty="0" smtClean="0">
                <a:solidFill>
                  <a:srgbClr val="1F497D"/>
                </a:solidFill>
              </a:rPr>
              <a:t>- «Песням тех военных лет поверьте» ко </a:t>
            </a:r>
            <a:r>
              <a:rPr lang="ru-RU" sz="1000" dirty="0" err="1" smtClean="0">
                <a:solidFill>
                  <a:srgbClr val="1F497D"/>
                </a:solidFill>
              </a:rPr>
              <a:t>Д.ню</a:t>
            </a:r>
            <a:r>
              <a:rPr lang="ru-RU" sz="1000" dirty="0" smtClean="0">
                <a:solidFill>
                  <a:srgbClr val="1F497D"/>
                </a:solidFill>
              </a:rPr>
              <a:t> Памяти и Скорби</a:t>
            </a:r>
            <a:endParaRPr lang="ru-RU" sz="10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4705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582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3" name="Группа 4"/>
          <p:cNvGrpSpPr>
            <a:grpSpLocks/>
          </p:cNvGrpSpPr>
          <p:nvPr/>
        </p:nvGrpSpPr>
        <p:grpSpPr bwMode="auto">
          <a:xfrm>
            <a:off x="0" y="4384675"/>
            <a:ext cx="2965450" cy="2232025"/>
            <a:chOff x="-32" y="3857637"/>
            <a:chExt cx="4857784" cy="3000388"/>
          </a:xfrm>
        </p:grpSpPr>
        <p:pic>
          <p:nvPicPr>
            <p:cNvPr id="10255" name="Рисунок 6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9467" t="-63121" r="119467" b="63121"/>
            <a:stretch>
              <a:fillRect/>
            </a:stretch>
          </p:blipFill>
          <p:spPr bwMode="auto">
            <a:xfrm>
              <a:off x="1774" y="3857637"/>
              <a:ext cx="4855978" cy="2859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6" name="Rectangle 29"/>
            <p:cNvSpPr>
              <a:spLocks noChangeArrowheads="1"/>
            </p:cNvSpPr>
            <p:nvPr/>
          </p:nvSpPr>
          <p:spPr bwMode="auto">
            <a:xfrm>
              <a:off x="-32" y="6746604"/>
              <a:ext cx="1700371" cy="111421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10257" name="Rectangle 30"/>
            <p:cNvSpPr>
              <a:spLocks noChangeArrowheads="1"/>
            </p:cNvSpPr>
            <p:nvPr/>
          </p:nvSpPr>
          <p:spPr bwMode="auto">
            <a:xfrm>
              <a:off x="1700339" y="6746587"/>
              <a:ext cx="944650" cy="11142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10258" name="Rectangle 31"/>
            <p:cNvSpPr>
              <a:spLocks noChangeArrowheads="1"/>
            </p:cNvSpPr>
            <p:nvPr/>
          </p:nvSpPr>
          <p:spPr bwMode="auto">
            <a:xfrm>
              <a:off x="2644989" y="6746573"/>
              <a:ext cx="2204184" cy="111421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25" name="Содержимое 2"/>
          <p:cNvSpPr txBox="1">
            <a:spLocks/>
          </p:cNvSpPr>
          <p:nvPr/>
        </p:nvSpPr>
        <p:spPr>
          <a:xfrm>
            <a:off x="179388" y="1685925"/>
            <a:ext cx="8740775" cy="7683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245" name="Номер слайда 13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659BF4A-A43A-41A1-AEC0-BFB57587A69A}" type="slidenum">
              <a:rPr lang="ru-RU" altLang="ru-RU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sp>
        <p:nvSpPr>
          <p:cNvPr id="10246" name="Rectangle 17"/>
          <p:cNvSpPr>
            <a:spLocks noChangeArrowheads="1"/>
          </p:cNvSpPr>
          <p:nvPr/>
        </p:nvSpPr>
        <p:spPr bwMode="auto">
          <a:xfrm>
            <a:off x="5500688" y="2928938"/>
            <a:ext cx="36433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ru-RU" altLang="ru-RU" sz="1200" b="1">
              <a:latin typeface="Corbel" pitchFamily="34" charset="0"/>
            </a:endParaRPr>
          </a:p>
        </p:txBody>
      </p:sp>
      <p:sp>
        <p:nvSpPr>
          <p:cNvPr id="10247" name="AutoShape 6" descr="https://apf.mail.ru/cgi-bin/readmsg?id=14761843800000000478;0;1&amp;af_preview=1&amp;exif=1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428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10248" name="TextBox 3"/>
          <p:cNvSpPr txBox="1">
            <a:spLocks noChangeArrowheads="1"/>
          </p:cNvSpPr>
          <p:nvPr/>
        </p:nvSpPr>
        <p:spPr bwMode="auto">
          <a:xfrm>
            <a:off x="3841592" y="1804530"/>
            <a:ext cx="483486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</a:rPr>
              <a:t>С </a:t>
            </a:r>
            <a:r>
              <a:rPr lang="en-US" altLang="ru-RU" sz="1600" dirty="0" smtClean="0">
                <a:solidFill>
                  <a:schemeClr val="tx2">
                    <a:lumMod val="75000"/>
                  </a:schemeClr>
                </a:solidFill>
              </a:rPr>
              <a:t>24</a:t>
            </a:r>
            <a:r>
              <a:rPr lang="ru-RU" altLang="ru-RU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</a:rPr>
              <a:t>ноября </a:t>
            </a:r>
            <a:r>
              <a:rPr lang="en-US" altLang="ru-RU" sz="1600" dirty="0" smtClean="0">
                <a:solidFill>
                  <a:schemeClr val="tx2">
                    <a:lumMod val="75000"/>
                  </a:schemeClr>
                </a:solidFill>
              </a:rPr>
              <a:t>2024 </a:t>
            </a:r>
            <a:r>
              <a:rPr lang="ru-RU" altLang="ru-RU" sz="1600" dirty="0" smtClean="0">
                <a:solidFill>
                  <a:schemeClr val="tx2">
                    <a:lumMod val="75000"/>
                  </a:schemeClr>
                </a:solidFill>
              </a:rPr>
              <a:t>по </a:t>
            </a:r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</a:rPr>
              <a:t>5 </a:t>
            </a:r>
            <a:r>
              <a:rPr lang="en-US" altLang="ru-RU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altLang="ru-RU" sz="1600" dirty="0" smtClean="0">
                <a:solidFill>
                  <a:schemeClr val="tx2">
                    <a:lumMod val="75000"/>
                  </a:schemeClr>
                </a:solidFill>
              </a:rPr>
              <a:t>апреля 2025 г. </a:t>
            </a:r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</a:rPr>
              <a:t>Черноголовка  стала центром притяжения для ценителей музыкального искусства и науки</a:t>
            </a:r>
            <a:r>
              <a:rPr lang="ru-RU" altLang="ru-RU" sz="1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endParaRPr lang="ru-RU" altLang="ru-RU" sz="16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altLang="ru-RU" sz="1600" dirty="0" smtClean="0">
                <a:solidFill>
                  <a:schemeClr val="tx2">
                    <a:lumMod val="75000"/>
                  </a:schemeClr>
                </a:solidFill>
              </a:rPr>
              <a:t>3 научно-популярные лекции и 5 концертов - все </a:t>
            </a:r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</a:rPr>
              <a:t>это </a:t>
            </a:r>
            <a:r>
              <a:rPr lang="ru-RU" altLang="ru-RU" sz="1600" dirty="0" smtClean="0">
                <a:solidFill>
                  <a:schemeClr val="tx2">
                    <a:lumMod val="75000"/>
                  </a:schemeClr>
                </a:solidFill>
              </a:rPr>
              <a:t>VI</a:t>
            </a:r>
            <a:r>
              <a:rPr lang="en-US" altLang="ru-RU" sz="1600" dirty="0" smtClean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ru-RU" altLang="ru-RU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</a:rPr>
              <a:t>Международный «</a:t>
            </a:r>
            <a:r>
              <a:rPr lang="ru-RU" altLang="ru-RU" sz="1600" dirty="0" smtClean="0">
                <a:solidFill>
                  <a:schemeClr val="tx2">
                    <a:lumMod val="75000"/>
                  </a:schemeClr>
                </a:solidFill>
              </a:rPr>
              <a:t>Гиндин-фестиваль» .</a:t>
            </a:r>
            <a:endParaRPr lang="ru-RU" alt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144463" y="184150"/>
            <a:ext cx="8229600" cy="1143000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ru-RU" sz="32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Наиболее значимые мероприятия </a:t>
            </a: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2025 - 2026</a:t>
            </a:r>
            <a:r>
              <a:rPr lang="ru-RU" sz="32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/>
            </a:r>
            <a:br>
              <a:rPr lang="ru-RU" sz="32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</a:br>
            <a:r>
              <a:rPr lang="ru-RU" sz="20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VI</a:t>
            </a:r>
            <a:r>
              <a:rPr lang="en-US" sz="20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I</a:t>
            </a:r>
            <a:r>
              <a:rPr lang="ru-RU" sz="20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и </a:t>
            </a:r>
            <a:r>
              <a:rPr lang="en-US" sz="20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VIII </a:t>
            </a:r>
            <a:r>
              <a:rPr lang="ru-RU" sz="20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Международный </a:t>
            </a:r>
            <a:r>
              <a:rPr lang="ru-RU" sz="20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музыкально- </a:t>
            </a:r>
            <a:r>
              <a:rPr lang="ru-RU" sz="20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просветительский </a:t>
            </a:r>
            <a:r>
              <a:rPr lang="ru-RU" sz="20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проект «Гиндин-фестиваль» </a:t>
            </a:r>
          </a:p>
        </p:txBody>
      </p:sp>
      <p:pic>
        <p:nvPicPr>
          <p:cNvPr id="2050" name="Picture 2" descr="https://duchg.ru/wp-content/uploads/2025/01/GF_%D0%9B%D0%B5%D0%BA%D1%86%D0%B8%D1%8F_18-%D1%8F%D0%BD%D0%B2%D0%B0%D1%80%D1%8F-25-1-%D1%80%D0%B5%D0%B4-1-724x10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592" y="3827568"/>
            <a:ext cx="1728192" cy="244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duchg.ru/wp-content/uploads/2025/01/%D0%A1%D0%B0%D0%B9%D1%82_GF_%D0%92%D0%B8%D0%BE%D0%BB%D0%BE%D0%BD%D1%87%D0%B5%D0%BB%D0%B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35" y="4074013"/>
            <a:ext cx="1539823" cy="217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duchg.ru/wp-content/uploads/2025/03/%D0%A1%D0%B0%D0%B9%D1%82_%D0%90-3_%D0%93%D0%B8%D0%BD%D0%B4%D0%B8%D0%BD_5-%D0%B0%D0%BF%D1%80%D0%B5%D0%BB%D1%8F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437" y="4076237"/>
            <a:ext cx="1478722" cy="208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duchg.ru/wp-content/uploads/2025/02/%D0%A1%D0%B0%D0%B9%D1%82_V-PECHAT_Vivaldi_A-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04" y="1804529"/>
            <a:ext cx="1464137" cy="206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duchg.ru/wp-content/uploads/2025/03/%D0%A1%D0%B0%D0%B9%D1%82_%D0%91%D1%83%D0%B4%D0%B0%D0%BD%D0%BE%D0%B2__-16-%D0%BC%D0%B0%D1%80%D1%82%D0%B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976190"/>
            <a:ext cx="1584176" cy="2241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duchg.ru/wp-content/uploads/2024/11/%D0%A1%D0%90%D0%99%D0%A2_%D0%A4%D0%B8%D0%BD%D0%B0%D0%BB_%D0%9A%D0%B2%D0%B0%D1%80%D1%82%D0%B5%D1%82-%D0%91%D0%BE%D1%80%D0%BE%D0%B4%D0%B8%D0%BD%D0%B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112" y="1850756"/>
            <a:ext cx="1374784" cy="197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582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3" name="Группа 4"/>
          <p:cNvGrpSpPr>
            <a:grpSpLocks/>
          </p:cNvGrpSpPr>
          <p:nvPr/>
        </p:nvGrpSpPr>
        <p:grpSpPr bwMode="auto">
          <a:xfrm>
            <a:off x="0" y="4384675"/>
            <a:ext cx="2965450" cy="2232025"/>
            <a:chOff x="-32" y="3857637"/>
            <a:chExt cx="4857784" cy="3000388"/>
          </a:xfrm>
        </p:grpSpPr>
        <p:pic>
          <p:nvPicPr>
            <p:cNvPr id="10255" name="Рисунок 6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9467" t="-63121" r="119467" b="63121"/>
            <a:stretch>
              <a:fillRect/>
            </a:stretch>
          </p:blipFill>
          <p:spPr bwMode="auto">
            <a:xfrm>
              <a:off x="1774" y="3857637"/>
              <a:ext cx="4855978" cy="2859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6" name="Rectangle 29"/>
            <p:cNvSpPr>
              <a:spLocks noChangeArrowheads="1"/>
            </p:cNvSpPr>
            <p:nvPr/>
          </p:nvSpPr>
          <p:spPr bwMode="auto">
            <a:xfrm>
              <a:off x="-32" y="6746604"/>
              <a:ext cx="1700371" cy="111421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10257" name="Rectangle 30"/>
            <p:cNvSpPr>
              <a:spLocks noChangeArrowheads="1"/>
            </p:cNvSpPr>
            <p:nvPr/>
          </p:nvSpPr>
          <p:spPr bwMode="auto">
            <a:xfrm>
              <a:off x="1700339" y="6746587"/>
              <a:ext cx="944650" cy="11142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10258" name="Rectangle 31"/>
            <p:cNvSpPr>
              <a:spLocks noChangeArrowheads="1"/>
            </p:cNvSpPr>
            <p:nvPr/>
          </p:nvSpPr>
          <p:spPr bwMode="auto">
            <a:xfrm>
              <a:off x="2644989" y="6746573"/>
              <a:ext cx="2204184" cy="111421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25" name="Содержимое 2"/>
          <p:cNvSpPr txBox="1">
            <a:spLocks/>
          </p:cNvSpPr>
          <p:nvPr/>
        </p:nvSpPr>
        <p:spPr>
          <a:xfrm>
            <a:off x="179388" y="1685925"/>
            <a:ext cx="8740775" cy="7683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245" name="Номер слайда 13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659BF4A-A43A-41A1-AEC0-BFB57587A69A}" type="slidenum">
              <a:rPr lang="ru-RU" altLang="ru-RU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sp>
        <p:nvSpPr>
          <p:cNvPr id="10246" name="Rectangle 17"/>
          <p:cNvSpPr>
            <a:spLocks noChangeArrowheads="1"/>
          </p:cNvSpPr>
          <p:nvPr/>
        </p:nvSpPr>
        <p:spPr bwMode="auto">
          <a:xfrm>
            <a:off x="5500688" y="2928938"/>
            <a:ext cx="36433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ru-RU" altLang="ru-RU" sz="1200" b="1">
              <a:latin typeface="Corbel" pitchFamily="34" charset="0"/>
            </a:endParaRPr>
          </a:p>
        </p:txBody>
      </p:sp>
      <p:sp>
        <p:nvSpPr>
          <p:cNvPr id="10247" name="AutoShape 6" descr="https://apf.mail.ru/cgi-bin/readmsg?id=14761843800000000478;0;1&amp;af_preview=1&amp;exif=1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428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10248" name="TextBox 3"/>
          <p:cNvSpPr txBox="1">
            <a:spLocks noChangeArrowheads="1"/>
          </p:cNvSpPr>
          <p:nvPr/>
        </p:nvSpPr>
        <p:spPr bwMode="auto">
          <a:xfrm>
            <a:off x="3923928" y="1587167"/>
            <a:ext cx="4834864" cy="527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</a:rPr>
              <a:t>С 11 марта по 27 апреля 2026 года в Доме ученых РАН в Черноголовке </a:t>
            </a:r>
            <a:r>
              <a:rPr lang="ru-RU" altLang="ru-RU" sz="1600" dirty="0" smtClean="0">
                <a:solidFill>
                  <a:schemeClr val="tx2">
                    <a:lumMod val="75000"/>
                  </a:schemeClr>
                </a:solidFill>
              </a:rPr>
              <a:t>прошел  </a:t>
            </a:r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</a:rPr>
              <a:t>VIII международный музыкально-просветительский проект «Гиндин-фестиваль</a:t>
            </a:r>
            <a:r>
              <a:rPr lang="ru-RU" altLang="ru-RU" sz="1600" dirty="0" smtClean="0">
                <a:solidFill>
                  <a:schemeClr val="tx2">
                    <a:lumMod val="75000"/>
                  </a:schemeClr>
                </a:solidFill>
              </a:rPr>
              <a:t>».</a:t>
            </a:r>
          </a:p>
          <a:p>
            <a:endParaRPr lang="ru-RU" altLang="ru-RU" sz="16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900" dirty="0">
                <a:solidFill>
                  <a:srgbClr val="1F497D"/>
                </a:solidFill>
              </a:rPr>
              <a:t>Музыкальную  часть проекта составят:</a:t>
            </a:r>
          </a:p>
          <a:p>
            <a:r>
              <a:rPr lang="ru-RU" sz="900" b="1" dirty="0">
                <a:solidFill>
                  <a:srgbClr val="1F497D"/>
                </a:solidFill>
              </a:rPr>
              <a:t>11 марта 2026 г. — </a:t>
            </a:r>
            <a:r>
              <a:rPr lang="ru-RU" sz="900" dirty="0">
                <a:solidFill>
                  <a:srgbClr val="1F497D"/>
                </a:solidFill>
              </a:rPr>
              <a:t>сольный концерт Заслуженного артиста России Александра Гиндина</a:t>
            </a:r>
            <a:r>
              <a:rPr lang="ru-RU" sz="900" b="1" dirty="0">
                <a:solidFill>
                  <a:srgbClr val="1F497D"/>
                </a:solidFill>
              </a:rPr>
              <a:t>;</a:t>
            </a:r>
            <a:endParaRPr lang="ru-RU" sz="900" dirty="0">
              <a:solidFill>
                <a:srgbClr val="1F497D"/>
              </a:solidFill>
            </a:endParaRPr>
          </a:p>
          <a:p>
            <a:r>
              <a:rPr lang="ru-RU" sz="900" b="1" dirty="0">
                <a:solidFill>
                  <a:srgbClr val="1F497D"/>
                </a:solidFill>
              </a:rPr>
              <a:t>14 марта 2026 г. — </a:t>
            </a:r>
            <a:r>
              <a:rPr lang="ru-RU" sz="900" dirty="0">
                <a:solidFill>
                  <a:srgbClr val="1F497D"/>
                </a:solidFill>
              </a:rPr>
              <a:t>программа «Страсть и гармония барокко: от Вивальди к Баху» лауреатов международных конкурсов Милы </a:t>
            </a:r>
            <a:r>
              <a:rPr lang="ru-RU" sz="900" dirty="0" err="1">
                <a:solidFill>
                  <a:srgbClr val="1F497D"/>
                </a:solidFill>
              </a:rPr>
              <a:t>Фраёновой</a:t>
            </a:r>
            <a:r>
              <a:rPr lang="ru-RU" sz="900" dirty="0">
                <a:solidFill>
                  <a:srgbClr val="1F497D"/>
                </a:solidFill>
              </a:rPr>
              <a:t> (сопрано, скрипка), Ольги Филипповой (клавесин), Анны </a:t>
            </a:r>
            <a:r>
              <a:rPr lang="ru-RU" sz="900" dirty="0" err="1">
                <a:solidFill>
                  <a:srgbClr val="1F497D"/>
                </a:solidFill>
              </a:rPr>
              <a:t>Устюжаниной</a:t>
            </a:r>
            <a:r>
              <a:rPr lang="ru-RU" sz="900" dirty="0">
                <a:solidFill>
                  <a:srgbClr val="1F497D"/>
                </a:solidFill>
              </a:rPr>
              <a:t> (виолончель), Андрея Буркова (альт)</a:t>
            </a:r>
            <a:r>
              <a:rPr lang="ru-RU" sz="900" b="1" dirty="0">
                <a:solidFill>
                  <a:srgbClr val="1F497D"/>
                </a:solidFill>
              </a:rPr>
              <a:t>;</a:t>
            </a:r>
            <a:endParaRPr lang="ru-RU" sz="900" dirty="0">
              <a:solidFill>
                <a:srgbClr val="1F497D"/>
              </a:solidFill>
            </a:endParaRPr>
          </a:p>
          <a:p>
            <a:r>
              <a:rPr lang="ru-RU" sz="900" b="1" dirty="0">
                <a:solidFill>
                  <a:srgbClr val="1F497D"/>
                </a:solidFill>
              </a:rPr>
              <a:t>23 марта 2026 г. — </a:t>
            </a:r>
            <a:r>
              <a:rPr lang="ru-RU" sz="900" dirty="0">
                <a:solidFill>
                  <a:srgbClr val="1F497D"/>
                </a:solidFill>
              </a:rPr>
              <a:t>концерт ансамбля солистов Российского национального оркестра «</a:t>
            </a:r>
            <a:r>
              <a:rPr lang="ru-RU" sz="900" dirty="0" err="1">
                <a:solidFill>
                  <a:srgbClr val="1F497D"/>
                </a:solidFill>
              </a:rPr>
              <a:t>Камерата</a:t>
            </a:r>
            <a:r>
              <a:rPr lang="ru-RU" sz="900" dirty="0">
                <a:solidFill>
                  <a:srgbClr val="1F497D"/>
                </a:solidFill>
              </a:rPr>
              <a:t> РНО» и Заслуженного артиста России Александра Гиндина</a:t>
            </a:r>
            <a:r>
              <a:rPr lang="ru-RU" sz="900" b="1" dirty="0">
                <a:solidFill>
                  <a:srgbClr val="1F497D"/>
                </a:solidFill>
              </a:rPr>
              <a:t>;</a:t>
            </a:r>
            <a:endParaRPr lang="ru-RU" sz="900" dirty="0">
              <a:solidFill>
                <a:srgbClr val="1F497D"/>
              </a:solidFill>
            </a:endParaRPr>
          </a:p>
          <a:p>
            <a:r>
              <a:rPr lang="ru-RU" sz="900" b="1" dirty="0">
                <a:solidFill>
                  <a:srgbClr val="1F497D"/>
                </a:solidFill>
              </a:rPr>
              <a:t>31 марта 2026 г. — </a:t>
            </a:r>
            <a:r>
              <a:rPr lang="ru-RU" sz="900" dirty="0">
                <a:solidFill>
                  <a:srgbClr val="1F497D"/>
                </a:solidFill>
              </a:rPr>
              <a:t>программа «Вивальди. Времена Танго» </a:t>
            </a:r>
            <a:r>
              <a:rPr lang="ru-RU" sz="900" dirty="0" err="1">
                <a:solidFill>
                  <a:srgbClr val="1F497D"/>
                </a:solidFill>
              </a:rPr>
              <a:t>мультиинструменталиста</a:t>
            </a:r>
            <a:r>
              <a:rPr lang="ru-RU" sz="900" dirty="0">
                <a:solidFill>
                  <a:srgbClr val="1F497D"/>
                </a:solidFill>
              </a:rPr>
              <a:t> Юрия </a:t>
            </a:r>
            <a:r>
              <a:rPr lang="ru-RU" sz="900" dirty="0" err="1">
                <a:solidFill>
                  <a:srgbClr val="1F497D"/>
                </a:solidFill>
              </a:rPr>
              <a:t>Медяника</a:t>
            </a:r>
            <a:r>
              <a:rPr lang="ru-RU" sz="900" dirty="0">
                <a:solidFill>
                  <a:srgbClr val="1F497D"/>
                </a:solidFill>
              </a:rPr>
              <a:t> и «</a:t>
            </a:r>
            <a:r>
              <a:rPr lang="ru-RU" sz="900" dirty="0" err="1">
                <a:solidFill>
                  <a:srgbClr val="1F497D"/>
                </a:solidFill>
              </a:rPr>
              <a:t>Emotion-orchestra</a:t>
            </a:r>
            <a:r>
              <a:rPr lang="ru-RU" sz="900" dirty="0">
                <a:solidFill>
                  <a:srgbClr val="1F497D"/>
                </a:solidFill>
              </a:rPr>
              <a:t>;</a:t>
            </a:r>
          </a:p>
          <a:p>
            <a:r>
              <a:rPr lang="ru-RU" sz="900" b="1" dirty="0">
                <a:solidFill>
                  <a:srgbClr val="1F497D"/>
                </a:solidFill>
              </a:rPr>
              <a:t>27 апреля 2026 г.</a:t>
            </a:r>
            <a:r>
              <a:rPr lang="ru-RU" sz="900" dirty="0">
                <a:solidFill>
                  <a:srgbClr val="1F497D"/>
                </a:solidFill>
              </a:rPr>
              <a:t> </a:t>
            </a:r>
            <a:r>
              <a:rPr lang="ru-RU" sz="900" b="1" dirty="0">
                <a:solidFill>
                  <a:srgbClr val="1F497D"/>
                </a:solidFill>
              </a:rPr>
              <a:t>— </a:t>
            </a:r>
            <a:r>
              <a:rPr lang="ru-RU" sz="900" dirty="0">
                <a:solidFill>
                  <a:srgbClr val="1F497D"/>
                </a:solidFill>
              </a:rPr>
              <a:t> программа «2 + 2 = 4. Вечер дуэтов и не только…» лауреатов международных конкурсов: солиста Российского национального оркестра Виталия Назарова (гобой), солистки оркестра </a:t>
            </a:r>
            <a:r>
              <a:rPr lang="ru-RU" sz="900" dirty="0" err="1">
                <a:solidFill>
                  <a:srgbClr val="1F497D"/>
                </a:solidFill>
              </a:rPr>
              <a:t>Musica</a:t>
            </a:r>
            <a:r>
              <a:rPr lang="ru-RU" sz="900" dirty="0">
                <a:solidFill>
                  <a:srgbClr val="1F497D"/>
                </a:solidFill>
              </a:rPr>
              <a:t> </a:t>
            </a:r>
            <a:r>
              <a:rPr lang="ru-RU" sz="900" dirty="0" err="1">
                <a:solidFill>
                  <a:srgbClr val="1F497D"/>
                </a:solidFill>
              </a:rPr>
              <a:t>Viva</a:t>
            </a:r>
            <a:r>
              <a:rPr lang="ru-RU" sz="900" dirty="0">
                <a:solidFill>
                  <a:srgbClr val="1F497D"/>
                </a:solidFill>
              </a:rPr>
              <a:t> Жанны </a:t>
            </a:r>
            <a:r>
              <a:rPr lang="ru-RU" sz="900" dirty="0" err="1">
                <a:solidFill>
                  <a:srgbClr val="1F497D"/>
                </a:solidFill>
              </a:rPr>
              <a:t>Некрич</a:t>
            </a:r>
            <a:r>
              <a:rPr lang="ru-RU" sz="900" dirty="0">
                <a:solidFill>
                  <a:srgbClr val="1F497D"/>
                </a:solidFill>
              </a:rPr>
              <a:t> (скрипка), Екатерины </a:t>
            </a:r>
            <a:r>
              <a:rPr lang="ru-RU" sz="900" dirty="0" err="1">
                <a:solidFill>
                  <a:srgbClr val="1F497D"/>
                </a:solidFill>
              </a:rPr>
              <a:t>Варгафтик</a:t>
            </a:r>
            <a:r>
              <a:rPr lang="ru-RU" sz="900" dirty="0">
                <a:solidFill>
                  <a:srgbClr val="1F497D"/>
                </a:solidFill>
              </a:rPr>
              <a:t> (фагот), Леонида </a:t>
            </a:r>
            <a:r>
              <a:rPr lang="ru-RU" sz="900" dirty="0" err="1">
                <a:solidFill>
                  <a:srgbClr val="1F497D"/>
                </a:solidFill>
              </a:rPr>
              <a:t>Варгафтика</a:t>
            </a:r>
            <a:r>
              <a:rPr lang="ru-RU" sz="900" dirty="0">
                <a:solidFill>
                  <a:srgbClr val="1F497D"/>
                </a:solidFill>
              </a:rPr>
              <a:t> (фагот) и известного музыканта, педагога, критика, радио- и телеведущего, популяризатора академической музыки Артёма </a:t>
            </a:r>
            <a:r>
              <a:rPr lang="ru-RU" sz="900" dirty="0" err="1">
                <a:solidFill>
                  <a:srgbClr val="1F497D"/>
                </a:solidFill>
              </a:rPr>
              <a:t>Варгафтика</a:t>
            </a:r>
            <a:r>
              <a:rPr lang="ru-RU" sz="900" dirty="0" smtClean="0">
                <a:solidFill>
                  <a:srgbClr val="1F497D"/>
                </a:solidFill>
              </a:rPr>
              <a:t>.</a:t>
            </a:r>
          </a:p>
          <a:p>
            <a:endParaRPr lang="ru-RU" sz="900" dirty="0">
              <a:solidFill>
                <a:srgbClr val="1F497D"/>
              </a:solidFill>
            </a:endParaRPr>
          </a:p>
          <a:p>
            <a:r>
              <a:rPr lang="ru-RU" sz="900" dirty="0">
                <a:solidFill>
                  <a:srgbClr val="1F497D"/>
                </a:solidFill>
              </a:rPr>
              <a:t>В рамках научно-популярной программы выступят ученые, ведущие важные исследования в области ядерной и квантовой физики (</a:t>
            </a:r>
            <a:r>
              <a:rPr lang="ru-RU" sz="900" b="1" dirty="0">
                <a:solidFill>
                  <a:srgbClr val="1F497D"/>
                </a:solidFill>
              </a:rPr>
              <a:t>19 и 26 апреля 2026 г.</a:t>
            </a:r>
            <a:r>
              <a:rPr lang="ru-RU" sz="900" dirty="0">
                <a:solidFill>
                  <a:srgbClr val="1F497D"/>
                </a:solidFill>
              </a:rPr>
              <a:t>). Гость фестиваля — историк, обществовед, публицист; президент Международного института развития научного сотрудничества (</a:t>
            </a:r>
            <a:r>
              <a:rPr lang="ru-RU" sz="900" dirty="0" err="1">
                <a:solidFill>
                  <a:srgbClr val="1F497D"/>
                </a:solidFill>
              </a:rPr>
              <a:t>МИРНаС</a:t>
            </a:r>
            <a:r>
              <a:rPr lang="ru-RU" sz="900" dirty="0">
                <a:solidFill>
                  <a:srgbClr val="1F497D"/>
                </a:solidFill>
              </a:rPr>
              <a:t>), профессор МГИМО МИД России, доктор политических наук Елена Пономарева (</a:t>
            </a:r>
            <a:r>
              <a:rPr lang="ru-RU" sz="900" b="1" dirty="0">
                <a:solidFill>
                  <a:srgbClr val="1F497D"/>
                </a:solidFill>
              </a:rPr>
              <a:t>5 апреля 2026 г.</a:t>
            </a:r>
            <a:r>
              <a:rPr lang="ru-RU" sz="900" dirty="0">
                <a:solidFill>
                  <a:srgbClr val="1F497D"/>
                </a:solidFill>
              </a:rPr>
              <a:t>). Тема лекции: «Кино — друг или враг? Чему учит и кому служит? (кинематографические технологии манипуляции</a:t>
            </a:r>
            <a:r>
              <a:rPr lang="ru-RU" sz="900" dirty="0" smtClean="0">
                <a:solidFill>
                  <a:srgbClr val="1F497D"/>
                </a:solidFill>
              </a:rPr>
              <a:t>)».</a:t>
            </a:r>
          </a:p>
          <a:p>
            <a:endParaRPr lang="ru-RU" sz="900" dirty="0">
              <a:solidFill>
                <a:srgbClr val="1F497D"/>
              </a:solidFill>
            </a:endParaRPr>
          </a:p>
          <a:p>
            <a:r>
              <a:rPr lang="ru-RU" altLang="ru-RU" sz="1600" dirty="0">
                <a:solidFill>
                  <a:schemeClr val="tx2">
                    <a:lumMod val="75000"/>
                  </a:schemeClr>
                </a:solidFill>
              </a:rPr>
              <a:t>БЛАГОДАРИМ НАШИХ СПОНСОРОВ!</a:t>
            </a:r>
          </a:p>
          <a:p>
            <a:endParaRPr lang="ru-RU" altLang="ru-RU" sz="16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144463" y="184150"/>
            <a:ext cx="8229600" cy="1143000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ru-RU" sz="32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Наиболее значимые мероприятия </a:t>
            </a: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2025 - 2026</a:t>
            </a:r>
            <a:r>
              <a:rPr lang="ru-RU" sz="32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/>
            </a:r>
            <a:br>
              <a:rPr lang="ru-RU" sz="32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</a:br>
            <a:r>
              <a:rPr lang="ru-RU" sz="20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VI</a:t>
            </a:r>
            <a:r>
              <a:rPr lang="en-US" sz="20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I</a:t>
            </a:r>
            <a:r>
              <a:rPr lang="ru-RU" sz="20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и </a:t>
            </a:r>
            <a:r>
              <a:rPr lang="en-US" sz="20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VIII </a:t>
            </a:r>
            <a:r>
              <a:rPr lang="ru-RU" sz="20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Международный </a:t>
            </a:r>
            <a:r>
              <a:rPr lang="ru-RU" sz="20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музыкально- </a:t>
            </a:r>
            <a:r>
              <a:rPr lang="ru-RU" sz="20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просветительский </a:t>
            </a:r>
            <a:r>
              <a:rPr lang="ru-RU" sz="20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проект «Гиндин-фестиваль»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63" y="1717872"/>
            <a:ext cx="1428595" cy="2020554"/>
          </a:xfrm>
          <a:prstGeom prst="rect">
            <a:avLst/>
          </a:prstGeom>
        </p:spPr>
      </p:pic>
      <p:pic>
        <p:nvPicPr>
          <p:cNvPr id="5122" name="Picture 2" descr="IMG_314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10020"/>
            <a:ext cx="1347036" cy="101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G_792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16" y="4149080"/>
            <a:ext cx="1956920" cy="130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415" y="3212976"/>
            <a:ext cx="1774070" cy="1330552"/>
          </a:xfrm>
          <a:prstGeom prst="rect">
            <a:avLst/>
          </a:prstGeom>
        </p:spPr>
      </p:pic>
      <p:pic>
        <p:nvPicPr>
          <p:cNvPr id="5126" name="Picture 6" descr="https://duchg.ru/wp-content/uploads/2026/03/%D1%81%D0%B0%D0%B9%D1%82-27-%D0%B0%D0%BF%D1%80%D0%B5%D0%BB%D1%8F-%D0%93%D0%A4-%D0%B4%D1%83%D1%8D%D1%82%D1%8B-724x102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647" y="4846577"/>
            <a:ext cx="1225586" cy="173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2173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582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3" name="Группа 4"/>
          <p:cNvGrpSpPr>
            <a:grpSpLocks/>
          </p:cNvGrpSpPr>
          <p:nvPr/>
        </p:nvGrpSpPr>
        <p:grpSpPr bwMode="auto">
          <a:xfrm>
            <a:off x="5971264" y="4221088"/>
            <a:ext cx="2965450" cy="2232025"/>
            <a:chOff x="-32" y="3857637"/>
            <a:chExt cx="4857784" cy="3000388"/>
          </a:xfrm>
        </p:grpSpPr>
        <p:pic>
          <p:nvPicPr>
            <p:cNvPr id="10255" name="Рисунок 6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9467" t="-63121" r="119467" b="63121"/>
            <a:stretch>
              <a:fillRect/>
            </a:stretch>
          </p:blipFill>
          <p:spPr bwMode="auto">
            <a:xfrm>
              <a:off x="1774" y="3857637"/>
              <a:ext cx="4855978" cy="2859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6" name="Rectangle 29"/>
            <p:cNvSpPr>
              <a:spLocks noChangeArrowheads="1"/>
            </p:cNvSpPr>
            <p:nvPr/>
          </p:nvSpPr>
          <p:spPr bwMode="auto">
            <a:xfrm>
              <a:off x="-32" y="6746604"/>
              <a:ext cx="1700371" cy="111421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10257" name="Rectangle 30"/>
            <p:cNvSpPr>
              <a:spLocks noChangeArrowheads="1"/>
            </p:cNvSpPr>
            <p:nvPr/>
          </p:nvSpPr>
          <p:spPr bwMode="auto">
            <a:xfrm>
              <a:off x="1700339" y="6746587"/>
              <a:ext cx="944650" cy="11142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10258" name="Rectangle 31"/>
            <p:cNvSpPr>
              <a:spLocks noChangeArrowheads="1"/>
            </p:cNvSpPr>
            <p:nvPr/>
          </p:nvSpPr>
          <p:spPr bwMode="auto">
            <a:xfrm>
              <a:off x="2644989" y="6746573"/>
              <a:ext cx="2204184" cy="111421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25" name="Содержимое 2"/>
          <p:cNvSpPr txBox="1">
            <a:spLocks/>
          </p:cNvSpPr>
          <p:nvPr/>
        </p:nvSpPr>
        <p:spPr>
          <a:xfrm>
            <a:off x="179388" y="1685925"/>
            <a:ext cx="8740775" cy="7683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245" name="Номер слайда 13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659BF4A-A43A-41A1-AEC0-BFB57587A69A}" type="slidenum">
              <a:rPr lang="ru-RU" altLang="ru-RU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sp>
        <p:nvSpPr>
          <p:cNvPr id="10246" name="Rectangle 17"/>
          <p:cNvSpPr>
            <a:spLocks noChangeArrowheads="1"/>
          </p:cNvSpPr>
          <p:nvPr/>
        </p:nvSpPr>
        <p:spPr bwMode="auto">
          <a:xfrm>
            <a:off x="5500688" y="2928938"/>
            <a:ext cx="36433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ru-RU" altLang="ru-RU" sz="1200" b="1">
              <a:latin typeface="Corbel" pitchFamily="34" charset="0"/>
            </a:endParaRPr>
          </a:p>
        </p:txBody>
      </p:sp>
      <p:sp>
        <p:nvSpPr>
          <p:cNvPr id="10247" name="AutoShape 6" descr="https://apf.mail.ru/cgi-bin/readmsg?id=14761843800000000478;0;1&amp;af_preview=1&amp;exif=1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428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144463" y="184150"/>
            <a:ext cx="8229600" cy="114300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ru-RU" sz="32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Наиболее значимые мероприятия </a:t>
            </a: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2025 - 2026</a:t>
            </a:r>
            <a:r>
              <a:rPr lang="ru-RU" sz="32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/>
            </a:r>
            <a:br>
              <a:rPr lang="ru-RU" sz="32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</a:br>
            <a:endParaRPr lang="ru-RU" sz="2000" b="1" dirty="0">
              <a:solidFill>
                <a:srgbClr val="37609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0998" y="1787902"/>
            <a:ext cx="42262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1F497D"/>
                </a:solidFill>
              </a:rPr>
              <a:t>продолжен цикл лекций в рамках </a:t>
            </a:r>
            <a:r>
              <a:rPr lang="ru-RU" sz="1800" b="1" dirty="0" err="1">
                <a:solidFill>
                  <a:srgbClr val="1F497D"/>
                </a:solidFill>
              </a:rPr>
              <a:t>Черноголовского</a:t>
            </a:r>
            <a:r>
              <a:rPr lang="ru-RU" sz="1800" b="1" dirty="0">
                <a:solidFill>
                  <a:srgbClr val="1F497D"/>
                </a:solidFill>
              </a:rPr>
              <a:t>  интеллектуального клуба при поддержке АО фирмы «Август» </a:t>
            </a:r>
            <a:endParaRPr lang="ru-RU" sz="1800" b="1" dirty="0" smtClean="0">
              <a:solidFill>
                <a:srgbClr val="1F497D"/>
              </a:solidFill>
            </a:endParaRPr>
          </a:p>
          <a:p>
            <a:endParaRPr lang="ru-RU" sz="1800" b="1" dirty="0">
              <a:solidFill>
                <a:srgbClr val="1F497D"/>
              </a:solidFill>
            </a:endParaRPr>
          </a:p>
          <a:p>
            <a:r>
              <a:rPr lang="ru-RU" sz="1800" b="1" dirty="0" smtClean="0">
                <a:solidFill>
                  <a:srgbClr val="1F497D"/>
                </a:solidFill>
              </a:rPr>
              <a:t>Писатель </a:t>
            </a:r>
            <a:r>
              <a:rPr lang="ru-RU" sz="1800" b="1" dirty="0">
                <a:solidFill>
                  <a:srgbClr val="1F497D"/>
                </a:solidFill>
              </a:rPr>
              <a:t>и публицист, исследователь истории русской литературы XX века, доктор филологических наук, профессор МГУ, ректор Литературного института им. </a:t>
            </a:r>
            <a:r>
              <a:rPr lang="ru-RU" sz="1800" b="1" dirty="0" err="1">
                <a:solidFill>
                  <a:srgbClr val="1F497D"/>
                </a:solidFill>
              </a:rPr>
              <a:t>А.М.Горького</a:t>
            </a:r>
            <a:r>
              <a:rPr lang="ru-RU" sz="1800" b="1" dirty="0">
                <a:solidFill>
                  <a:srgbClr val="1F497D"/>
                </a:solidFill>
              </a:rPr>
              <a:t>  Алексей </a:t>
            </a:r>
            <a:r>
              <a:rPr lang="ru-RU" sz="1800" b="1" dirty="0" smtClean="0">
                <a:solidFill>
                  <a:srgbClr val="1F497D"/>
                </a:solidFill>
              </a:rPr>
              <a:t>Варламов </a:t>
            </a:r>
            <a:endParaRPr lang="ru-RU" sz="1800" b="1" dirty="0">
              <a:solidFill>
                <a:srgbClr val="1F497D"/>
              </a:solidFill>
            </a:endParaRPr>
          </a:p>
        </p:txBody>
      </p:sp>
      <p:pic>
        <p:nvPicPr>
          <p:cNvPr id="6154" name="Picture 10" descr="https://duchg.ru/wp-content/uploads/2025/02/%D0%A1%D0%B0%D0%B9%D1%82_21-%D1%8F%D0%BD%D0%B2%D0%B0%D1%80%D1%8F-2-%D0%A7%D0%98%D0%9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94043"/>
            <a:ext cx="2678666" cy="378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3486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582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3" name="Группа 4"/>
          <p:cNvGrpSpPr>
            <a:grpSpLocks/>
          </p:cNvGrpSpPr>
          <p:nvPr/>
        </p:nvGrpSpPr>
        <p:grpSpPr bwMode="auto">
          <a:xfrm>
            <a:off x="5971264" y="4221088"/>
            <a:ext cx="2965450" cy="2232025"/>
            <a:chOff x="-32" y="3857637"/>
            <a:chExt cx="4857784" cy="3000388"/>
          </a:xfrm>
        </p:grpSpPr>
        <p:pic>
          <p:nvPicPr>
            <p:cNvPr id="10255" name="Рисунок 6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9467" t="-63121" r="119467" b="63121"/>
            <a:stretch>
              <a:fillRect/>
            </a:stretch>
          </p:blipFill>
          <p:spPr bwMode="auto">
            <a:xfrm>
              <a:off x="1774" y="3857637"/>
              <a:ext cx="4855978" cy="2859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6" name="Rectangle 29"/>
            <p:cNvSpPr>
              <a:spLocks noChangeArrowheads="1"/>
            </p:cNvSpPr>
            <p:nvPr/>
          </p:nvSpPr>
          <p:spPr bwMode="auto">
            <a:xfrm>
              <a:off x="-32" y="6746604"/>
              <a:ext cx="1700371" cy="111421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10257" name="Rectangle 30"/>
            <p:cNvSpPr>
              <a:spLocks noChangeArrowheads="1"/>
            </p:cNvSpPr>
            <p:nvPr/>
          </p:nvSpPr>
          <p:spPr bwMode="auto">
            <a:xfrm>
              <a:off x="1700339" y="6746587"/>
              <a:ext cx="944650" cy="11142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10258" name="Rectangle 31"/>
            <p:cNvSpPr>
              <a:spLocks noChangeArrowheads="1"/>
            </p:cNvSpPr>
            <p:nvPr/>
          </p:nvSpPr>
          <p:spPr bwMode="auto">
            <a:xfrm>
              <a:off x="2644989" y="6746573"/>
              <a:ext cx="2204184" cy="111421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25" name="Содержимое 2"/>
          <p:cNvSpPr txBox="1">
            <a:spLocks/>
          </p:cNvSpPr>
          <p:nvPr/>
        </p:nvSpPr>
        <p:spPr>
          <a:xfrm>
            <a:off x="179388" y="1685925"/>
            <a:ext cx="8740775" cy="7683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245" name="Номер слайда 13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659BF4A-A43A-41A1-AEC0-BFB57587A69A}" type="slidenum">
              <a:rPr lang="ru-RU" altLang="ru-RU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sp>
        <p:nvSpPr>
          <p:cNvPr id="10246" name="Rectangle 17"/>
          <p:cNvSpPr>
            <a:spLocks noChangeArrowheads="1"/>
          </p:cNvSpPr>
          <p:nvPr/>
        </p:nvSpPr>
        <p:spPr bwMode="auto">
          <a:xfrm>
            <a:off x="5500688" y="2928938"/>
            <a:ext cx="36433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ru-RU" altLang="ru-RU" sz="1200" b="1">
              <a:latin typeface="Corbel" pitchFamily="34" charset="0"/>
            </a:endParaRPr>
          </a:p>
        </p:txBody>
      </p:sp>
      <p:sp>
        <p:nvSpPr>
          <p:cNvPr id="10247" name="AutoShape 6" descr="https://apf.mail.ru/cgi-bin/readmsg?id=14761843800000000478;0;1&amp;af_preview=1&amp;exif=1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428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144463" y="184150"/>
            <a:ext cx="8229600" cy="114300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ru-RU" sz="32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Наиболее значимые мероприятия </a:t>
            </a: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2025 - 2026</a:t>
            </a:r>
            <a:r>
              <a:rPr lang="ru-RU" sz="32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/>
            </a:r>
            <a:br>
              <a:rPr lang="ru-RU" sz="32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</a:br>
            <a:endParaRPr lang="ru-RU" sz="2000" b="1" dirty="0">
              <a:solidFill>
                <a:srgbClr val="37609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55976" y="1464469"/>
            <a:ext cx="47820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1F497D"/>
                </a:solidFill>
              </a:rPr>
              <a:t>Мюзикл-шоу. «</a:t>
            </a:r>
            <a:r>
              <a:rPr lang="ru-RU" sz="1800" b="1" dirty="0" err="1">
                <a:solidFill>
                  <a:srgbClr val="1F497D"/>
                </a:solidFill>
              </a:rPr>
              <a:t>Нотр</a:t>
            </a:r>
            <a:r>
              <a:rPr lang="ru-RU" sz="1800" b="1" dirty="0">
                <a:solidFill>
                  <a:srgbClr val="1F497D"/>
                </a:solidFill>
              </a:rPr>
              <a:t>-Дам де Пари», </a:t>
            </a:r>
          </a:p>
          <a:p>
            <a:endParaRPr lang="ru-RU" sz="1800" b="1" dirty="0">
              <a:solidFill>
                <a:srgbClr val="1F497D"/>
              </a:solidFill>
            </a:endParaRPr>
          </a:p>
          <a:p>
            <a:r>
              <a:rPr lang="ru-RU" sz="1800" b="1" dirty="0" smtClean="0">
                <a:solidFill>
                  <a:srgbClr val="1F497D"/>
                </a:solidFill>
              </a:rPr>
              <a:t>Концерт </a:t>
            </a:r>
            <a:r>
              <a:rPr lang="ru-RU" sz="1800" b="1" dirty="0">
                <a:solidFill>
                  <a:srgbClr val="1F497D"/>
                </a:solidFill>
              </a:rPr>
              <a:t>RENAISSANCE CELLOS «Мировые рок-хиты на виолончелях</a:t>
            </a:r>
            <a:r>
              <a:rPr lang="ru-RU" sz="1800" b="1" dirty="0" smtClean="0">
                <a:solidFill>
                  <a:srgbClr val="1F497D"/>
                </a:solidFill>
              </a:rPr>
              <a:t>»,</a:t>
            </a:r>
          </a:p>
          <a:p>
            <a:endParaRPr lang="ru-RU" sz="1800" b="1" dirty="0">
              <a:solidFill>
                <a:srgbClr val="1F497D"/>
              </a:solidFill>
            </a:endParaRPr>
          </a:p>
          <a:p>
            <a:r>
              <a:rPr lang="ru-RU" sz="1800" b="1" dirty="0" smtClean="0">
                <a:solidFill>
                  <a:srgbClr val="1F497D"/>
                </a:solidFill>
              </a:rPr>
              <a:t> </a:t>
            </a:r>
            <a:r>
              <a:rPr lang="ru-RU" sz="1800" b="1" dirty="0">
                <a:solidFill>
                  <a:srgbClr val="1F497D"/>
                </a:solidFill>
              </a:rPr>
              <a:t>Концертная программа «Три тенора» с участием лауреатов международных конкурсов Александра Югорского, Ильи </a:t>
            </a:r>
            <a:r>
              <a:rPr lang="ru-RU" sz="1800" b="1" dirty="0" err="1">
                <a:solidFill>
                  <a:srgbClr val="1F497D"/>
                </a:solidFill>
              </a:rPr>
              <a:t>Хардикова</a:t>
            </a:r>
            <a:r>
              <a:rPr lang="ru-RU" sz="1800" b="1" dirty="0">
                <a:solidFill>
                  <a:srgbClr val="1F497D"/>
                </a:solidFill>
              </a:rPr>
              <a:t>, Сергея Петрищева</a:t>
            </a:r>
            <a:r>
              <a:rPr lang="ru-RU" sz="1800" b="1" dirty="0" smtClean="0">
                <a:solidFill>
                  <a:srgbClr val="1F497D"/>
                </a:solidFill>
              </a:rPr>
              <a:t>,</a:t>
            </a:r>
          </a:p>
          <a:p>
            <a:endParaRPr lang="ru-RU" sz="1800" b="1" dirty="0">
              <a:solidFill>
                <a:srgbClr val="1F497D"/>
              </a:solidFill>
            </a:endParaRPr>
          </a:p>
          <a:p>
            <a:r>
              <a:rPr lang="ru-RU" sz="1800" b="1" dirty="0" smtClean="0">
                <a:solidFill>
                  <a:srgbClr val="1F497D"/>
                </a:solidFill>
              </a:rPr>
              <a:t>Концерт группы «</a:t>
            </a:r>
            <a:r>
              <a:rPr lang="ru-RU" sz="1800" b="1" dirty="0" err="1" smtClean="0">
                <a:solidFill>
                  <a:srgbClr val="1F497D"/>
                </a:solidFill>
              </a:rPr>
              <a:t>Кватро</a:t>
            </a:r>
            <a:r>
              <a:rPr lang="ru-RU" sz="1800" b="1" dirty="0" smtClean="0">
                <a:solidFill>
                  <a:srgbClr val="1F497D"/>
                </a:solidFill>
              </a:rPr>
              <a:t>»</a:t>
            </a:r>
          </a:p>
          <a:p>
            <a:endParaRPr lang="ru-RU" sz="1800" b="1" dirty="0" smtClean="0">
              <a:solidFill>
                <a:srgbClr val="1F497D"/>
              </a:solidFill>
            </a:endParaRPr>
          </a:p>
          <a:p>
            <a:r>
              <a:rPr lang="ru-RU" sz="1800" b="1" dirty="0">
                <a:solidFill>
                  <a:srgbClr val="1F497D"/>
                </a:solidFill>
              </a:rPr>
              <a:t>Концерт Марины Девятовой</a:t>
            </a:r>
          </a:p>
          <a:p>
            <a:endParaRPr lang="ru-RU" sz="1800" dirty="0" smtClean="0"/>
          </a:p>
          <a:p>
            <a:r>
              <a:rPr lang="ru-RU" sz="1800" b="1" dirty="0">
                <a:solidFill>
                  <a:srgbClr val="1F497D"/>
                </a:solidFill>
              </a:rPr>
              <a:t>Новогодняя песочная сказка «Щелкунчик»</a:t>
            </a:r>
          </a:p>
          <a:p>
            <a:endParaRPr lang="ru-RU" sz="1800" dirty="0"/>
          </a:p>
        </p:txBody>
      </p:sp>
      <p:pic>
        <p:nvPicPr>
          <p:cNvPr id="6146" name="Picture 2" descr="IMG_20260106_15092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1661746"/>
            <a:ext cx="1740735" cy="130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MG_167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304" y="2220169"/>
            <a:ext cx="2260751" cy="190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MG_20251102_19232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3747335"/>
            <a:ext cx="2268145" cy="1701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IMG_20251010_19091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440" y="4851195"/>
            <a:ext cx="2243490" cy="168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3849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4649" y="116632"/>
            <a:ext cx="7415485" cy="1143000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ru-RU" altLang="zh-CN" sz="32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Финансирование. </a:t>
            </a:r>
            <a:r>
              <a:rPr lang="ru-RU" altLang="zh-CN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/>
            </a:r>
            <a:br>
              <a:rPr lang="ru-RU" altLang="zh-CN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</a:b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Государственное задание</a:t>
            </a:r>
            <a:endParaRPr lang="ru-RU" sz="3200" b="1" dirty="0">
              <a:solidFill>
                <a:srgbClr val="37609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4099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58288" cy="14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Номер слайда 20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626B7B2-85DE-4F9C-A80F-267D49872B02}" type="slidenum">
              <a:rPr lang="ru-RU" altLang="ru-RU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grpSp>
        <p:nvGrpSpPr>
          <p:cNvPr id="4101" name="Group 5"/>
          <p:cNvGrpSpPr>
            <a:grpSpLocks noChangeAspect="1"/>
          </p:cNvGrpSpPr>
          <p:nvPr/>
        </p:nvGrpSpPr>
        <p:grpSpPr bwMode="auto">
          <a:xfrm>
            <a:off x="14579600" y="11718925"/>
            <a:ext cx="1800225" cy="88900"/>
            <a:chOff x="580" y="5320"/>
            <a:chExt cx="11088" cy="280"/>
          </a:xfrm>
        </p:grpSpPr>
        <p:sp>
          <p:nvSpPr>
            <p:cNvPr id="4137" name="Rectangle 29"/>
            <p:cNvSpPr>
              <a:spLocks noChangeArrowheads="1"/>
            </p:cNvSpPr>
            <p:nvPr/>
          </p:nvSpPr>
          <p:spPr bwMode="auto">
            <a:xfrm>
              <a:off x="580" y="5320"/>
              <a:ext cx="3888" cy="28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4138" name="Rectangle 30"/>
            <p:cNvSpPr>
              <a:spLocks noChangeArrowheads="1"/>
            </p:cNvSpPr>
            <p:nvPr/>
          </p:nvSpPr>
          <p:spPr bwMode="auto">
            <a:xfrm>
              <a:off x="4468" y="5320"/>
              <a:ext cx="2160" cy="28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4139" name="Rectangle 31"/>
            <p:cNvSpPr>
              <a:spLocks noChangeArrowheads="1"/>
            </p:cNvSpPr>
            <p:nvPr/>
          </p:nvSpPr>
          <p:spPr bwMode="auto">
            <a:xfrm>
              <a:off x="6628" y="5320"/>
              <a:ext cx="5040" cy="280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4102" name="Прямоугольник 3"/>
          <p:cNvSpPr>
            <a:spLocks noChangeArrowheads="1"/>
          </p:cNvSpPr>
          <p:nvPr/>
        </p:nvSpPr>
        <p:spPr bwMode="auto">
          <a:xfrm>
            <a:off x="900113" y="4941888"/>
            <a:ext cx="7127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2060"/>
              </a:solidFill>
              <a:latin typeface="Arial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286491"/>
              </p:ext>
            </p:extLst>
          </p:nvPr>
        </p:nvGraphicFramePr>
        <p:xfrm>
          <a:off x="647700" y="2492896"/>
          <a:ext cx="7632700" cy="2103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81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081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081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0817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С марта 2023 г.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количество мероприятий/финансирование</a:t>
                      </a:r>
                    </a:p>
                  </a:txBody>
                  <a:tcPr marL="91444" marR="91444" marT="45748" marB="4574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2024 г.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количество мероприятий/финансирование</a:t>
                      </a:r>
                    </a:p>
                    <a:p>
                      <a:endParaRPr lang="ru-RU" sz="1800" dirty="0"/>
                    </a:p>
                  </a:txBody>
                  <a:tcPr marL="91444" marR="91444" marT="45748" marB="4574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2025 г.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количество мероприятий/финансирование</a:t>
                      </a:r>
                    </a:p>
                    <a:p>
                      <a:endParaRPr lang="ru-RU" sz="1800" dirty="0"/>
                    </a:p>
                  </a:txBody>
                  <a:tcPr marL="91444" marR="91444" marT="45748" marB="4574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2026 г.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количество мероприятий/финансирование</a:t>
                      </a:r>
                    </a:p>
                  </a:txBody>
                  <a:tcPr marL="91444" marR="91444" marT="45748" marB="45748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1067"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Arial" charset="0"/>
                          <a:ea typeface="+mn-ea"/>
                          <a:cs typeface="+mn-cs"/>
                        </a:rPr>
                        <a:t>6    /  </a:t>
                      </a:r>
                      <a:r>
                        <a:rPr lang="ru-RU" sz="1100" b="1" dirty="0" smtClean="0">
                          <a:latin typeface="Arial" charset="0"/>
                        </a:rPr>
                        <a:t>15 863 800, 00 руб. </a:t>
                      </a:r>
                      <a:endParaRPr lang="ru-RU" sz="1100" dirty="0"/>
                    </a:p>
                  </a:txBody>
                  <a:tcPr marL="91444" marR="91444" marT="45748" marB="4574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Arial" charset="0"/>
                          <a:ea typeface="+mn-ea"/>
                          <a:cs typeface="+mn-cs"/>
                        </a:rPr>
                        <a:t>6     /  </a:t>
                      </a:r>
                      <a:r>
                        <a:rPr lang="ru-RU" sz="1100" b="1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15 361 800,00 </a:t>
                      </a:r>
                      <a:r>
                        <a:rPr lang="ru-RU" sz="1100" b="1" dirty="0" smtClean="0">
                          <a:latin typeface="Arial" charset="0"/>
                        </a:rPr>
                        <a:t> руб. </a:t>
                      </a:r>
                      <a:endParaRPr lang="ru-RU" sz="1100" dirty="0"/>
                    </a:p>
                  </a:txBody>
                  <a:tcPr marL="91444" marR="91444" marT="45748" marB="4574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/>
                        <a:t>7</a:t>
                      </a:r>
                      <a:r>
                        <a:rPr lang="ru-RU" sz="1100" dirty="0" smtClean="0"/>
                        <a:t>    / </a:t>
                      </a: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19 361 800,00</a:t>
                      </a:r>
                      <a:endParaRPr lang="ru-RU" sz="1100" dirty="0"/>
                    </a:p>
                  </a:txBody>
                  <a:tcPr marL="91444" marR="91444" marT="45748" marB="4574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FF0000"/>
                          </a:solidFill>
                        </a:rPr>
                        <a:t>9</a:t>
                      </a:r>
                      <a:r>
                        <a:rPr lang="ru-RU" sz="1800" dirty="0" smtClean="0"/>
                        <a:t>/ </a:t>
                      </a: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24 361 800, 00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/>
                    </a:p>
                  </a:txBody>
                  <a:tcPr marL="91444" marR="91444" marT="45748" marB="45748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114" name="Прямоугольник 3"/>
          <p:cNvSpPr>
            <a:spLocks noChangeArrowheads="1"/>
          </p:cNvSpPr>
          <p:nvPr/>
        </p:nvSpPr>
        <p:spPr bwMode="auto">
          <a:xfrm>
            <a:off x="1039813" y="1514475"/>
            <a:ext cx="73437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zh-CN" sz="1600" b="1" dirty="0">
                <a:cs typeface="Times New Roman" pitchFamily="18" charset="0"/>
              </a:rPr>
              <a:t>Финансирование</a:t>
            </a:r>
            <a:br>
              <a:rPr lang="ru-RU" altLang="zh-CN" sz="1600" b="1" dirty="0">
                <a:cs typeface="Times New Roman" pitchFamily="18" charset="0"/>
              </a:rPr>
            </a:br>
            <a:r>
              <a:rPr lang="ru-RU" altLang="zh-CN" sz="1600" b="1" dirty="0">
                <a:cs typeface="Times New Roman" pitchFamily="18" charset="0"/>
              </a:rPr>
              <a:t>из федерального бюджета</a:t>
            </a:r>
            <a:br>
              <a:rPr lang="ru-RU" altLang="zh-CN" sz="1600" b="1" dirty="0">
                <a:cs typeface="Times New Roman" pitchFamily="18" charset="0"/>
              </a:rPr>
            </a:br>
            <a:r>
              <a:rPr lang="ru-RU" altLang="zh-CN" sz="1600" b="1" dirty="0">
                <a:cs typeface="Times New Roman" pitchFamily="18" charset="0"/>
              </a:rPr>
              <a:t> на выполнение Государственного задания </a:t>
            </a:r>
            <a:endParaRPr lang="ru-RU" altLang="ru-RU" sz="1600" dirty="0"/>
          </a:p>
        </p:txBody>
      </p:sp>
      <p:sp>
        <p:nvSpPr>
          <p:cNvPr id="4115" name="Прямоугольник 4"/>
          <p:cNvSpPr>
            <a:spLocks noChangeArrowheads="1"/>
          </p:cNvSpPr>
          <p:nvPr/>
        </p:nvSpPr>
        <p:spPr bwMode="auto">
          <a:xfrm>
            <a:off x="2293938" y="4633913"/>
            <a:ext cx="4572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zh-CN" sz="1400" b="1" dirty="0">
                <a:cs typeface="Times New Roman" pitchFamily="18" charset="0"/>
              </a:rPr>
              <a:t>В динамике по годам 2021  - </a:t>
            </a:r>
            <a:r>
              <a:rPr lang="ru-RU" altLang="zh-CN" sz="1400" b="1" dirty="0" smtClean="0">
                <a:cs typeface="Times New Roman" pitchFamily="18" charset="0"/>
              </a:rPr>
              <a:t>2026 </a:t>
            </a:r>
            <a:r>
              <a:rPr lang="ru-RU" altLang="zh-CN" sz="1400" b="1" dirty="0">
                <a:cs typeface="Times New Roman" pitchFamily="18" charset="0"/>
              </a:rPr>
              <a:t>г.  </a:t>
            </a:r>
            <a:endParaRPr lang="ru-RU" altLang="ru-RU" sz="1400" dirty="0"/>
          </a:p>
        </p:txBody>
      </p:sp>
      <p:sp>
        <p:nvSpPr>
          <p:cNvPr id="4116" name="Прямоугольник 5"/>
          <p:cNvSpPr>
            <a:spLocks noChangeArrowheads="1"/>
          </p:cNvSpPr>
          <p:nvPr/>
        </p:nvSpPr>
        <p:spPr bwMode="auto">
          <a:xfrm>
            <a:off x="246063" y="5740400"/>
            <a:ext cx="84359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zh-CN" sz="320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790248"/>
              </p:ext>
            </p:extLst>
          </p:nvPr>
        </p:nvGraphicFramePr>
        <p:xfrm>
          <a:off x="112713" y="5019675"/>
          <a:ext cx="8932861" cy="883666"/>
        </p:xfrm>
        <a:graphic>
          <a:graphicData uri="http://schemas.openxmlformats.org/drawingml/2006/table">
            <a:tbl>
              <a:tblPr/>
              <a:tblGrid>
                <a:gridCol w="156181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631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764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5011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4065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4065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222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2021 г., руб.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2022 г., руб.</a:t>
                      </a:r>
                      <a:endParaRPr kumimoji="0" lang="ru-RU" alt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2023 г., руб.</a:t>
                      </a:r>
                      <a:endParaRPr kumimoji="0" lang="ru-RU" alt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2024 г., руб.</a:t>
                      </a:r>
                      <a:endParaRPr kumimoji="0" lang="ru-RU" alt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2025, руб.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2026,руб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24 068 100,00</a:t>
                      </a: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29 853 300,00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15 863 800,00</a:t>
                      </a: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15 361 800,00</a:t>
                      </a: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19 361 800,00</a:t>
                      </a: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24 361 800, 00</a:t>
                      </a: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8" y="58738"/>
            <a:ext cx="8958262" cy="930275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ru-RU" sz="32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IX </a:t>
            </a: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Благотворительный праздник книги 2025 г.</a:t>
            </a:r>
            <a:endParaRPr lang="ru-RU" sz="3200" b="1" dirty="0">
              <a:solidFill>
                <a:srgbClr val="37609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19459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852488"/>
            <a:ext cx="9126537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Номер слайда 20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E9CE727-2543-4088-92D7-365FC4527414}" type="slidenum">
              <a:rPr lang="ru-RU" altLang="ru-RU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grpSp>
        <p:nvGrpSpPr>
          <p:cNvPr id="19461" name="Group 28"/>
          <p:cNvGrpSpPr>
            <a:grpSpLocks noChangeAspect="1"/>
          </p:cNvGrpSpPr>
          <p:nvPr/>
        </p:nvGrpSpPr>
        <p:grpSpPr bwMode="auto">
          <a:xfrm>
            <a:off x="14579600" y="11718925"/>
            <a:ext cx="1800225" cy="88900"/>
            <a:chOff x="580" y="5320"/>
            <a:chExt cx="11088" cy="280"/>
          </a:xfrm>
        </p:grpSpPr>
        <p:sp>
          <p:nvSpPr>
            <p:cNvPr id="19468" name="Rectangle 29"/>
            <p:cNvSpPr>
              <a:spLocks noChangeArrowheads="1"/>
            </p:cNvSpPr>
            <p:nvPr/>
          </p:nvSpPr>
          <p:spPr bwMode="auto">
            <a:xfrm>
              <a:off x="580" y="5320"/>
              <a:ext cx="3888" cy="28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9469" name="Rectangle 30"/>
            <p:cNvSpPr>
              <a:spLocks noChangeArrowheads="1"/>
            </p:cNvSpPr>
            <p:nvPr/>
          </p:nvSpPr>
          <p:spPr bwMode="auto">
            <a:xfrm>
              <a:off x="4468" y="5320"/>
              <a:ext cx="2160" cy="28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9470" name="Rectangle 31"/>
            <p:cNvSpPr>
              <a:spLocks noChangeArrowheads="1"/>
            </p:cNvSpPr>
            <p:nvPr/>
          </p:nvSpPr>
          <p:spPr bwMode="auto">
            <a:xfrm>
              <a:off x="6628" y="5320"/>
              <a:ext cx="5040" cy="280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9462" name="Text Box 17"/>
          <p:cNvSpPr txBox="1">
            <a:spLocks noChangeArrowheads="1"/>
          </p:cNvSpPr>
          <p:nvPr/>
        </p:nvSpPr>
        <p:spPr bwMode="auto">
          <a:xfrm>
            <a:off x="5354638" y="27813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098" name="Picture 2" descr="https://duchg.ru/wp-content/uploads/2025/09/IMG_20250906_121213-1024x76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7" y="1494277"/>
            <a:ext cx="2702587" cy="202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duchg.ru/wp-content/uploads/2025/09/IMG_20250906_104924-1024x76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7" y="3933056"/>
            <a:ext cx="2833920" cy="212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51920" y="1340346"/>
            <a:ext cx="51845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F497D"/>
                </a:solidFill>
              </a:rPr>
              <a:t>Уже 9 лет в рамках большого городского книгообмена мы собираем и раздаем книги. </a:t>
            </a:r>
            <a:endParaRPr lang="ru-RU" b="1" dirty="0" smtClean="0">
              <a:solidFill>
                <a:srgbClr val="1F497D"/>
              </a:solidFill>
            </a:endParaRPr>
          </a:p>
          <a:p>
            <a:endParaRPr lang="ru-RU" b="1" dirty="0">
              <a:solidFill>
                <a:srgbClr val="1F497D"/>
              </a:solidFill>
            </a:endParaRPr>
          </a:p>
          <a:p>
            <a:r>
              <a:rPr lang="ru-RU" b="1" dirty="0" smtClean="0">
                <a:solidFill>
                  <a:srgbClr val="1F497D"/>
                </a:solidFill>
              </a:rPr>
              <a:t>В </a:t>
            </a:r>
            <a:r>
              <a:rPr lang="ru-RU" b="1" dirty="0">
                <a:solidFill>
                  <a:srgbClr val="1F497D"/>
                </a:solidFill>
              </a:rPr>
              <a:t>этом году показатели рекордные: нам принесли 8185! Нашли новых читателей — 5025 томов! И это тоже рекорд! </a:t>
            </a:r>
            <a:endParaRPr lang="ru-RU" b="1" dirty="0" smtClean="0">
              <a:solidFill>
                <a:srgbClr val="1F497D"/>
              </a:solidFill>
            </a:endParaRPr>
          </a:p>
          <a:p>
            <a:endParaRPr lang="ru-RU" b="1" dirty="0">
              <a:solidFill>
                <a:srgbClr val="1F497D"/>
              </a:solidFill>
            </a:endParaRPr>
          </a:p>
          <a:p>
            <a:r>
              <a:rPr lang="ru-RU" b="1" dirty="0" smtClean="0">
                <a:solidFill>
                  <a:srgbClr val="1F497D"/>
                </a:solidFill>
              </a:rPr>
              <a:t>Свыше </a:t>
            </a:r>
            <a:r>
              <a:rPr lang="ru-RU" b="1" dirty="0">
                <a:solidFill>
                  <a:srgbClr val="1F497D"/>
                </a:solidFill>
              </a:rPr>
              <a:t>300 книг были переданы в качестве гуманитарной помощи в Мариуполь и другие города Донецкой области: госпитали, библиотеки. Оставшиеся книги — в библиотеку усадьбы </a:t>
            </a:r>
            <a:r>
              <a:rPr lang="ru-RU" b="1" dirty="0" err="1" smtClean="0">
                <a:solidFill>
                  <a:srgbClr val="1F497D"/>
                </a:solidFill>
              </a:rPr>
              <a:t>Я.В.Брюса</a:t>
            </a:r>
            <a:r>
              <a:rPr lang="ru-RU" b="1" dirty="0" smtClean="0">
                <a:solidFill>
                  <a:srgbClr val="1F497D"/>
                </a:solidFill>
              </a:rPr>
              <a:t> </a:t>
            </a:r>
            <a:r>
              <a:rPr lang="ru-RU" b="1" dirty="0">
                <a:solidFill>
                  <a:srgbClr val="1F497D"/>
                </a:solidFill>
              </a:rPr>
              <a:t>в Московской области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69744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8" y="58738"/>
            <a:ext cx="8958262" cy="930275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Крупные акции, фестивали, городские праздники</a:t>
            </a:r>
            <a:endParaRPr lang="ru-RU" sz="3200" b="1" dirty="0">
              <a:solidFill>
                <a:srgbClr val="37609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19459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852488"/>
            <a:ext cx="9126537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Номер слайда 20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E9CE727-2543-4088-92D7-365FC4527414}" type="slidenum">
              <a:rPr lang="ru-RU" altLang="ru-RU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grpSp>
        <p:nvGrpSpPr>
          <p:cNvPr id="19461" name="Group 28"/>
          <p:cNvGrpSpPr>
            <a:grpSpLocks noChangeAspect="1"/>
          </p:cNvGrpSpPr>
          <p:nvPr/>
        </p:nvGrpSpPr>
        <p:grpSpPr bwMode="auto">
          <a:xfrm>
            <a:off x="14579600" y="11718925"/>
            <a:ext cx="1800225" cy="88900"/>
            <a:chOff x="580" y="5320"/>
            <a:chExt cx="11088" cy="280"/>
          </a:xfrm>
        </p:grpSpPr>
        <p:sp>
          <p:nvSpPr>
            <p:cNvPr id="19468" name="Rectangle 29"/>
            <p:cNvSpPr>
              <a:spLocks noChangeArrowheads="1"/>
            </p:cNvSpPr>
            <p:nvPr/>
          </p:nvSpPr>
          <p:spPr bwMode="auto">
            <a:xfrm>
              <a:off x="580" y="5320"/>
              <a:ext cx="3888" cy="28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9469" name="Rectangle 30"/>
            <p:cNvSpPr>
              <a:spLocks noChangeArrowheads="1"/>
            </p:cNvSpPr>
            <p:nvPr/>
          </p:nvSpPr>
          <p:spPr bwMode="auto">
            <a:xfrm>
              <a:off x="4468" y="5320"/>
              <a:ext cx="2160" cy="28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9470" name="Rectangle 31"/>
            <p:cNvSpPr>
              <a:spLocks noChangeArrowheads="1"/>
            </p:cNvSpPr>
            <p:nvPr/>
          </p:nvSpPr>
          <p:spPr bwMode="auto">
            <a:xfrm>
              <a:off x="6628" y="5320"/>
              <a:ext cx="5040" cy="280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9462" name="Text Box 17"/>
          <p:cNvSpPr txBox="1">
            <a:spLocks noChangeArrowheads="1"/>
          </p:cNvSpPr>
          <p:nvPr/>
        </p:nvSpPr>
        <p:spPr bwMode="auto">
          <a:xfrm>
            <a:off x="5354638" y="27813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55976" y="1340346"/>
            <a:ext cx="468052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1F497D"/>
                </a:solidFill>
              </a:rPr>
              <a:t>Акция «Ночь кино»;</a:t>
            </a:r>
          </a:p>
          <a:p>
            <a:endParaRPr lang="ru-RU" b="1" dirty="0" smtClean="0">
              <a:solidFill>
                <a:srgbClr val="1F497D"/>
              </a:solidFill>
            </a:endParaRPr>
          </a:p>
          <a:p>
            <a:r>
              <a:rPr lang="ru-RU" b="1" dirty="0" smtClean="0">
                <a:solidFill>
                  <a:srgbClr val="1F497D"/>
                </a:solidFill>
              </a:rPr>
              <a:t>Мероприятия ко Дню Победы в Великой Отечественной войне;</a:t>
            </a:r>
          </a:p>
          <a:p>
            <a:endParaRPr lang="ru-RU" b="1" dirty="0">
              <a:solidFill>
                <a:srgbClr val="1F497D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1F497D"/>
                </a:solidFill>
              </a:rPr>
              <a:t>Фестиваль русской народной </a:t>
            </a:r>
            <a:r>
              <a:rPr lang="ru-RU" b="1" dirty="0" smtClean="0">
                <a:solidFill>
                  <a:srgbClr val="1F497D"/>
                </a:solidFill>
              </a:rPr>
              <a:t>песни и </a:t>
            </a:r>
            <a:r>
              <a:rPr lang="ru-RU" b="1" dirty="0">
                <a:solidFill>
                  <a:srgbClr val="1F497D"/>
                </a:solidFill>
              </a:rPr>
              <a:t>танца «Русское раздолье»  - </a:t>
            </a:r>
            <a:r>
              <a:rPr lang="ru-RU" b="1" dirty="0" smtClean="0">
                <a:solidFill>
                  <a:srgbClr val="1F497D"/>
                </a:solidFill>
              </a:rPr>
              <a:t>более </a:t>
            </a:r>
            <a:r>
              <a:rPr lang="ru-RU" b="1" dirty="0">
                <a:solidFill>
                  <a:srgbClr val="1F497D"/>
                </a:solidFill>
              </a:rPr>
              <a:t>100 участников из разных городов </a:t>
            </a:r>
            <a:r>
              <a:rPr lang="ru-RU" b="1" dirty="0" smtClean="0">
                <a:solidFill>
                  <a:srgbClr val="1F497D"/>
                </a:solidFill>
              </a:rPr>
              <a:t>Подмосковья;</a:t>
            </a:r>
            <a:endParaRPr lang="ru-RU" b="1" dirty="0">
              <a:solidFill>
                <a:srgbClr val="1F497D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1F497D"/>
              </a:solidFill>
            </a:endParaRPr>
          </a:p>
          <a:p>
            <a:r>
              <a:rPr lang="ru-RU" b="1" dirty="0" smtClean="0">
                <a:solidFill>
                  <a:srgbClr val="1F497D"/>
                </a:solidFill>
              </a:rPr>
              <a:t>Финал конкурса «Юный голос ЧГ»; </a:t>
            </a:r>
          </a:p>
          <a:p>
            <a:endParaRPr lang="ru-RU" b="1" dirty="0">
              <a:solidFill>
                <a:srgbClr val="1F497D"/>
              </a:solidFill>
            </a:endParaRPr>
          </a:p>
          <a:p>
            <a:r>
              <a:rPr lang="ru-RU" b="1" dirty="0" smtClean="0">
                <a:solidFill>
                  <a:srgbClr val="1F497D"/>
                </a:solidFill>
              </a:rPr>
              <a:t>Концерт к Международному дню инвалида «Рука в руке» и др.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27770"/>
            <a:ext cx="1534948" cy="19870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632" y="2321314"/>
            <a:ext cx="2505472" cy="1728776"/>
          </a:xfrm>
          <a:prstGeom prst="rect">
            <a:avLst/>
          </a:prstGeom>
        </p:spPr>
      </p:pic>
      <p:pic>
        <p:nvPicPr>
          <p:cNvPr id="8194" name="Picture 2" descr="283A78B3-10B5-4DFC-BDFA-940D7294133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89040"/>
            <a:ext cx="2360811" cy="139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MG_20260515_10302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176" y="4653136"/>
            <a:ext cx="1819928" cy="1364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IMG_943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329362"/>
            <a:ext cx="1989935" cy="132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IMG-20251130-WA006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60" y="5335609"/>
            <a:ext cx="1973947" cy="148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3DB18180-662F-4353-A329-EC494314A94B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508" y="1485156"/>
            <a:ext cx="2055436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146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8" y="58738"/>
            <a:ext cx="8958262" cy="930275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Работа Экспозиции, посвященной истории НЦЧ РАН </a:t>
            </a:r>
            <a:endParaRPr lang="ru-RU" sz="3200" b="1" dirty="0">
              <a:solidFill>
                <a:srgbClr val="37609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19459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852488"/>
            <a:ext cx="9126537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Номер слайда 20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E9CE727-2543-4088-92D7-365FC4527414}" type="slidenum">
              <a:rPr lang="ru-RU" altLang="ru-RU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22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grpSp>
        <p:nvGrpSpPr>
          <p:cNvPr id="19461" name="Group 28"/>
          <p:cNvGrpSpPr>
            <a:grpSpLocks noChangeAspect="1"/>
          </p:cNvGrpSpPr>
          <p:nvPr/>
        </p:nvGrpSpPr>
        <p:grpSpPr bwMode="auto">
          <a:xfrm>
            <a:off x="14579600" y="11718925"/>
            <a:ext cx="1800225" cy="88900"/>
            <a:chOff x="580" y="5320"/>
            <a:chExt cx="11088" cy="280"/>
          </a:xfrm>
        </p:grpSpPr>
        <p:sp>
          <p:nvSpPr>
            <p:cNvPr id="19468" name="Rectangle 29"/>
            <p:cNvSpPr>
              <a:spLocks noChangeArrowheads="1"/>
            </p:cNvSpPr>
            <p:nvPr/>
          </p:nvSpPr>
          <p:spPr bwMode="auto">
            <a:xfrm>
              <a:off x="580" y="5320"/>
              <a:ext cx="3888" cy="28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9469" name="Rectangle 30"/>
            <p:cNvSpPr>
              <a:spLocks noChangeArrowheads="1"/>
            </p:cNvSpPr>
            <p:nvPr/>
          </p:nvSpPr>
          <p:spPr bwMode="auto">
            <a:xfrm>
              <a:off x="4468" y="5320"/>
              <a:ext cx="2160" cy="28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9470" name="Rectangle 31"/>
            <p:cNvSpPr>
              <a:spLocks noChangeArrowheads="1"/>
            </p:cNvSpPr>
            <p:nvPr/>
          </p:nvSpPr>
          <p:spPr bwMode="auto">
            <a:xfrm>
              <a:off x="6628" y="5320"/>
              <a:ext cx="5040" cy="280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9462" name="Text Box 17"/>
          <p:cNvSpPr txBox="1">
            <a:spLocks noChangeArrowheads="1"/>
          </p:cNvSpPr>
          <p:nvPr/>
        </p:nvSpPr>
        <p:spPr bwMode="auto">
          <a:xfrm>
            <a:off x="5354638" y="27813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9464" name="TextBox 10"/>
          <p:cNvSpPr txBox="1">
            <a:spLocks noChangeArrowheads="1"/>
          </p:cNvSpPr>
          <p:nvPr/>
        </p:nvSpPr>
        <p:spPr bwMode="auto">
          <a:xfrm>
            <a:off x="4580731" y="1052813"/>
            <a:ext cx="4347022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71450" indent="-171450">
              <a:buFontTx/>
              <a:buChar char="-"/>
            </a:pPr>
            <a:r>
              <a:rPr lang="ru-RU" altLang="ru-RU" sz="1600" b="1" dirty="0" smtClean="0">
                <a:solidFill>
                  <a:schemeClr val="tx2">
                    <a:lumMod val="75000"/>
                  </a:schemeClr>
                </a:solidFill>
              </a:rPr>
              <a:t>В 2025 проведены экскурсии и лекции, которые посетили 701 человек; 26 лекций, в том числе в школах, </a:t>
            </a:r>
            <a:r>
              <a:rPr lang="ru-RU" altLang="ru-RU" sz="1600" b="1" dirty="0" err="1" smtClean="0">
                <a:solidFill>
                  <a:schemeClr val="tx2">
                    <a:lumMod val="75000"/>
                  </a:schemeClr>
                </a:solidFill>
              </a:rPr>
              <a:t>Черноголовской</a:t>
            </a:r>
            <a:r>
              <a:rPr lang="ru-RU" altLang="ru-RU" sz="1600" b="1" dirty="0" smtClean="0">
                <a:solidFill>
                  <a:schemeClr val="tx2">
                    <a:lumMod val="75000"/>
                  </a:schemeClr>
                </a:solidFill>
              </a:rPr>
              <a:t> городской библиотеке, в коллективах НИИ; </a:t>
            </a:r>
          </a:p>
          <a:p>
            <a:pPr marL="171450" indent="-171450">
              <a:buFontTx/>
              <a:buChar char="-"/>
            </a:pPr>
            <a:endParaRPr lang="ru-RU" altLang="ru-RU" sz="1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Tx/>
              <a:buChar char="-"/>
            </a:pPr>
            <a:r>
              <a:rPr lang="ru-RU" altLang="ru-RU" sz="1600" b="1" dirty="0" smtClean="0">
                <a:solidFill>
                  <a:schemeClr val="tx2">
                    <a:lumMod val="75000"/>
                  </a:schemeClr>
                </a:solidFill>
              </a:rPr>
              <a:t>В 1 полугодии 2026 г. </a:t>
            </a:r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</a:rPr>
              <a:t>проведены экскурсии и лекции, которые посетили </a:t>
            </a:r>
            <a:r>
              <a:rPr lang="ru-RU" altLang="ru-RU" sz="1600" b="1" dirty="0" smtClean="0">
                <a:solidFill>
                  <a:schemeClr val="tx2">
                    <a:lumMod val="75000"/>
                  </a:schemeClr>
                </a:solidFill>
              </a:rPr>
              <a:t>544 человека.  </a:t>
            </a:r>
          </a:p>
          <a:p>
            <a:pPr marL="171450" indent="-171450">
              <a:buFontTx/>
              <a:buChar char="-"/>
            </a:pPr>
            <a:endParaRPr lang="ru-RU" altLang="ru-RU" sz="1600" b="1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Tx/>
              <a:buChar char="-"/>
            </a:pPr>
            <a:r>
              <a:rPr lang="ru-RU" altLang="ru-RU" sz="1600" b="1" dirty="0" smtClean="0">
                <a:solidFill>
                  <a:schemeClr val="tx2">
                    <a:lumMod val="75000"/>
                  </a:schemeClr>
                </a:solidFill>
              </a:rPr>
              <a:t> подготовлены информации по 100 жителям Черноголовки – участникам ВОВ;</a:t>
            </a:r>
          </a:p>
          <a:p>
            <a:pPr marL="171450" indent="-171450">
              <a:buFontTx/>
              <a:buChar char="-"/>
            </a:pPr>
            <a:endParaRPr lang="ru-RU" altLang="ru-RU" sz="1600" b="1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buFontTx/>
              <a:buChar char="-"/>
            </a:pPr>
            <a:r>
              <a:rPr lang="ru-RU" altLang="ru-RU" sz="1600" b="1" dirty="0" smtClean="0">
                <a:solidFill>
                  <a:schemeClr val="tx2">
                    <a:lumMod val="75000"/>
                  </a:schemeClr>
                </a:solidFill>
              </a:rPr>
              <a:t>Подготовлен Календарь значимых дат и событий  для сайта Дома ученых РАН в Черноголовке</a:t>
            </a:r>
          </a:p>
        </p:txBody>
      </p:sp>
      <p:pic>
        <p:nvPicPr>
          <p:cNvPr id="19472" name="Picture 16" descr="IMG-20240203-WA002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54" y="1160736"/>
            <a:ext cx="2160752" cy="162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84" name="Picture 28" descr="IMG-20241008-WA001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121" y="2190591"/>
            <a:ext cx="2397055" cy="179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IMG-20251208-WA000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15" y="3072635"/>
            <a:ext cx="2001091" cy="150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MG_20251105_190040_94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557" y="4347335"/>
            <a:ext cx="2035672" cy="153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IMG_20260628_193153_76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45" y="4779143"/>
            <a:ext cx="2224681" cy="166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8" y="60629"/>
            <a:ext cx="8958262" cy="930275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Клубы</a:t>
            </a:r>
            <a:endParaRPr lang="ru-RU" sz="3200" b="1" dirty="0">
              <a:solidFill>
                <a:srgbClr val="37609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22531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852488"/>
            <a:ext cx="9126537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Номер слайда 20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9A7D7728-70FE-44B4-B2D7-3584C1DBEFF1}" type="slidenum">
              <a:rPr lang="ru-RU" altLang="ru-RU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grpSp>
        <p:nvGrpSpPr>
          <p:cNvPr id="22533" name="Group 28"/>
          <p:cNvGrpSpPr>
            <a:grpSpLocks noChangeAspect="1"/>
          </p:cNvGrpSpPr>
          <p:nvPr/>
        </p:nvGrpSpPr>
        <p:grpSpPr bwMode="auto">
          <a:xfrm>
            <a:off x="14579600" y="11718925"/>
            <a:ext cx="1800225" cy="88900"/>
            <a:chOff x="580" y="5320"/>
            <a:chExt cx="11088" cy="280"/>
          </a:xfrm>
        </p:grpSpPr>
        <p:sp>
          <p:nvSpPr>
            <p:cNvPr id="22546" name="Rectangle 29"/>
            <p:cNvSpPr>
              <a:spLocks noChangeArrowheads="1"/>
            </p:cNvSpPr>
            <p:nvPr/>
          </p:nvSpPr>
          <p:spPr bwMode="auto">
            <a:xfrm>
              <a:off x="580" y="5320"/>
              <a:ext cx="3888" cy="28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2547" name="Rectangle 30"/>
            <p:cNvSpPr>
              <a:spLocks noChangeArrowheads="1"/>
            </p:cNvSpPr>
            <p:nvPr/>
          </p:nvSpPr>
          <p:spPr bwMode="auto">
            <a:xfrm>
              <a:off x="4468" y="5320"/>
              <a:ext cx="2160" cy="28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2548" name="Rectangle 31"/>
            <p:cNvSpPr>
              <a:spLocks noChangeArrowheads="1"/>
            </p:cNvSpPr>
            <p:nvPr/>
          </p:nvSpPr>
          <p:spPr bwMode="auto">
            <a:xfrm>
              <a:off x="6628" y="5320"/>
              <a:ext cx="5040" cy="280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22534" name="Text Box 17"/>
          <p:cNvSpPr txBox="1">
            <a:spLocks noChangeArrowheads="1"/>
          </p:cNvSpPr>
          <p:nvPr/>
        </p:nvSpPr>
        <p:spPr bwMode="auto">
          <a:xfrm>
            <a:off x="5354638" y="27813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2557" name="Picture 29" descr="IMG-20241204-WA002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568" y="1364147"/>
            <a:ext cx="1908630" cy="143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61" name="Picture 33" descr="IMG-20241109-WA005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707" y="4267520"/>
            <a:ext cx="1708673" cy="128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G-20251105-WA006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354" y="5589450"/>
            <a:ext cx="1852707" cy="104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Женский клуб ноябрь 202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061" y="3913546"/>
            <a:ext cx="1775420" cy="142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s://duchg.ru/wp-content/uploads/2015/03/%D0%90%D1%84%D0%B8%D1%88%D0%B0-%D0%BE%D0%B1%D1%89%D0%B0%D1%8F-%D0%9A%D0%BB%D1%83%D0%B1%D1%8B-%D1%8F%D0%BD%D0%B2%D0%B0%D1%80%D1%8C-%D0%B8%D1%8E%D0%BD%D1%8C-2026-724x1024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7" b="23305"/>
          <a:stretch/>
        </p:blipFill>
        <p:spPr bwMode="auto">
          <a:xfrm>
            <a:off x="251520" y="1266106"/>
            <a:ext cx="2627745" cy="291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18"/>
          <p:cNvSpPr>
            <a:spLocks noChangeArrowheads="1"/>
          </p:cNvSpPr>
          <p:nvPr/>
        </p:nvSpPr>
        <p:spPr bwMode="auto">
          <a:xfrm>
            <a:off x="5634900" y="1074018"/>
            <a:ext cx="35091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</a:rPr>
              <a:t>Новые клубы:</a:t>
            </a:r>
          </a:p>
          <a:p>
            <a:endParaRPr lang="ru-RU" altLang="ru-RU" sz="1600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</a:rPr>
              <a:t>Литературно-поэтический клуб,  Павел </a:t>
            </a:r>
            <a:r>
              <a:rPr lang="ru-RU" altLang="ru-RU" sz="1600" b="1" dirty="0" err="1">
                <a:solidFill>
                  <a:schemeClr val="tx2">
                    <a:lumMod val="75000"/>
                  </a:schemeClr>
                </a:solidFill>
              </a:rPr>
              <a:t>Любовский</a:t>
            </a:r>
            <a:endParaRPr lang="ru-RU" altLang="ru-RU" sz="1600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ru-RU" altLang="ru-RU" sz="1600" b="1" dirty="0" smtClean="0">
                <a:solidFill>
                  <a:schemeClr val="tx2">
                    <a:lumMod val="75000"/>
                  </a:schemeClr>
                </a:solidFill>
              </a:rPr>
              <a:t>Школа </a:t>
            </a:r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</a:rPr>
              <a:t>ремесел, Максим Черников</a:t>
            </a:r>
          </a:p>
          <a:p>
            <a:pPr marL="285750" indent="-285750">
              <a:buFontTx/>
              <a:buChar char="-"/>
            </a:pPr>
            <a:r>
              <a:rPr lang="ru-RU" altLang="ru-RU" sz="1600" b="1" dirty="0" smtClean="0">
                <a:solidFill>
                  <a:schemeClr val="tx2">
                    <a:lumMod val="75000"/>
                  </a:schemeClr>
                </a:solidFill>
              </a:rPr>
              <a:t>Шахматы</a:t>
            </a:r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</a:rPr>
              <a:t>, Илья Мурзин</a:t>
            </a:r>
          </a:p>
          <a:p>
            <a:pPr marL="285750" indent="-285750">
              <a:buFontTx/>
              <a:buChar char="-"/>
            </a:pPr>
            <a:r>
              <a:rPr lang="ru-RU" altLang="ru-RU" sz="1600" b="1" dirty="0" smtClean="0">
                <a:solidFill>
                  <a:schemeClr val="tx2">
                    <a:lumMod val="75000"/>
                  </a:schemeClr>
                </a:solidFill>
              </a:rPr>
              <a:t>Клуб </a:t>
            </a:r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</a:rPr>
              <a:t>авторской песни,</a:t>
            </a:r>
            <a:br>
              <a:rPr lang="ru-RU" altLang="ru-RU" sz="16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</a:rPr>
              <a:t>Елена Егорова  </a:t>
            </a:r>
          </a:p>
          <a:p>
            <a:pPr marL="285750" indent="-285750">
              <a:buFontTx/>
              <a:buChar char="-"/>
            </a:pPr>
            <a:endParaRPr lang="ru-RU" altLang="ru-RU" sz="1600" b="1" dirty="0" smtClean="0"/>
          </a:p>
          <a:p>
            <a:endParaRPr lang="ru-RU" altLang="ru-RU" sz="1600" b="1" dirty="0"/>
          </a:p>
        </p:txBody>
      </p:sp>
      <p:pic>
        <p:nvPicPr>
          <p:cNvPr id="10244" name="Picture 4" descr="IMG_20260612_125654_6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939" y="2636912"/>
            <a:ext cx="1691084" cy="126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IMG_20260523_175841_58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13546"/>
            <a:ext cx="1864353" cy="139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IMG_20260407_130419_27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87" y="5129548"/>
            <a:ext cx="1989858" cy="1492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IMG_20260321_093618_76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870" y="5382083"/>
            <a:ext cx="2221360" cy="124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18"/>
          <p:cNvSpPr>
            <a:spLocks noChangeArrowheads="1"/>
          </p:cNvSpPr>
          <p:nvPr/>
        </p:nvSpPr>
        <p:spPr bwMode="auto">
          <a:xfrm>
            <a:off x="6263913" y="3698133"/>
            <a:ext cx="2484551" cy="118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1100" b="1" dirty="0" smtClean="0">
                <a:solidFill>
                  <a:srgbClr val="FF0000"/>
                </a:solidFill>
              </a:rPr>
              <a:t>Поздравляем выпускников  Клуба ЗФТШ (заочной физико-технической школы) 2026 г. Максима </a:t>
            </a:r>
            <a:r>
              <a:rPr lang="ru-RU" altLang="ru-RU" sz="1100" b="1" dirty="0" err="1" smtClean="0">
                <a:solidFill>
                  <a:srgbClr val="FF0000"/>
                </a:solidFill>
              </a:rPr>
              <a:t>Монахова</a:t>
            </a:r>
            <a:r>
              <a:rPr lang="ru-RU" altLang="ru-RU" sz="1100" b="1" dirty="0" smtClean="0">
                <a:solidFill>
                  <a:srgbClr val="FF0000"/>
                </a:solidFill>
              </a:rPr>
              <a:t>  и  Алексея </a:t>
            </a:r>
            <a:r>
              <a:rPr lang="ru-RU" altLang="ru-RU" sz="1100" b="1" dirty="0" err="1" smtClean="0">
                <a:solidFill>
                  <a:srgbClr val="FF0000"/>
                </a:solidFill>
              </a:rPr>
              <a:t>Горнакова</a:t>
            </a:r>
            <a:r>
              <a:rPr lang="ru-RU" altLang="ru-RU" sz="1100" b="1" dirty="0" smtClean="0">
                <a:solidFill>
                  <a:srgbClr val="FF0000"/>
                </a:solidFill>
              </a:rPr>
              <a:t>!</a:t>
            </a:r>
          </a:p>
          <a:p>
            <a:endParaRPr lang="ru-RU" altLang="ru-RU" sz="1600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7163" y="-19050"/>
            <a:ext cx="9144000" cy="1143000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ru-RU" sz="32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Кинотеатр «Два луча</a:t>
            </a: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», 2025 </a:t>
            </a:r>
            <a:endParaRPr lang="ru-RU" sz="3200" b="1" dirty="0">
              <a:solidFill>
                <a:srgbClr val="37609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26627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900113"/>
            <a:ext cx="91582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Номер слайда 20"/>
          <p:cNvSpPr txBox="1">
            <a:spLocks noGrp="1"/>
          </p:cNvSpPr>
          <p:nvPr/>
        </p:nvSpPr>
        <p:spPr bwMode="auto">
          <a:xfrm>
            <a:off x="395536" y="6490539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8F6B798-9126-40B7-8BB4-AC7CFBA8D01E}" type="slidenum">
              <a:rPr lang="ru-RU" altLang="ru-RU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24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26629" name="Text Box 17"/>
          <p:cNvSpPr txBox="1">
            <a:spLocks noChangeArrowheads="1"/>
          </p:cNvSpPr>
          <p:nvPr/>
        </p:nvSpPr>
        <p:spPr bwMode="auto">
          <a:xfrm>
            <a:off x="5354638" y="27813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grpSp>
        <p:nvGrpSpPr>
          <p:cNvPr id="26630" name="Group 28"/>
          <p:cNvGrpSpPr>
            <a:grpSpLocks noChangeAspect="1"/>
          </p:cNvGrpSpPr>
          <p:nvPr/>
        </p:nvGrpSpPr>
        <p:grpSpPr bwMode="auto">
          <a:xfrm>
            <a:off x="0" y="6637383"/>
            <a:ext cx="2987675" cy="71438"/>
            <a:chOff x="580" y="5320"/>
            <a:chExt cx="11088" cy="280"/>
          </a:xfrm>
        </p:grpSpPr>
        <p:sp>
          <p:nvSpPr>
            <p:cNvPr id="26642" name="Rectangle 29"/>
            <p:cNvSpPr>
              <a:spLocks noChangeArrowheads="1"/>
            </p:cNvSpPr>
            <p:nvPr/>
          </p:nvSpPr>
          <p:spPr bwMode="auto">
            <a:xfrm>
              <a:off x="580" y="5320"/>
              <a:ext cx="3888" cy="28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26643" name="Rectangle 30"/>
            <p:cNvSpPr>
              <a:spLocks noChangeArrowheads="1"/>
            </p:cNvSpPr>
            <p:nvPr/>
          </p:nvSpPr>
          <p:spPr bwMode="auto">
            <a:xfrm>
              <a:off x="4468" y="5320"/>
              <a:ext cx="2160" cy="28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26644" name="Rectangle 31"/>
            <p:cNvSpPr>
              <a:spLocks noChangeArrowheads="1"/>
            </p:cNvSpPr>
            <p:nvPr/>
          </p:nvSpPr>
          <p:spPr bwMode="auto">
            <a:xfrm>
              <a:off x="6628" y="5320"/>
              <a:ext cx="5040" cy="280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26632" name="AutoShape 20" descr="https://apf.mail.ru/cgi-bin/readmsg?id=15421902950000000349;0;4&amp;af_preview=1&amp;exif=1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>
              <a:latin typeface="Arial" charset="0"/>
            </a:endParaRPr>
          </a:p>
        </p:txBody>
      </p:sp>
      <p:sp>
        <p:nvSpPr>
          <p:cNvPr id="26633" name="AutoShape 22" descr="https://apf.mail.ru/cgi-bin/readmsg?id=15421902950000000349;0;4&amp;af_preview=1&amp;exif=1"/>
          <p:cNvSpPr>
            <a:spLocks noChangeAspect="1" noChangeArrowheads="1"/>
          </p:cNvSpPr>
          <p:nvPr/>
        </p:nvSpPr>
        <p:spPr bwMode="auto">
          <a:xfrm>
            <a:off x="314325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>
              <a:latin typeface="Arial" charset="0"/>
            </a:endParaRPr>
          </a:p>
        </p:txBody>
      </p:sp>
      <p:sp>
        <p:nvSpPr>
          <p:cNvPr id="26634" name="AutoShape 6" descr="https://apf.mail.ru/cgi-bin/readmsg?id=15421913840000000174;0;5&amp;af_preview=1&amp;exif=1"/>
          <p:cNvSpPr>
            <a:spLocks noChangeAspect="1" noChangeArrowheads="1"/>
          </p:cNvSpPr>
          <p:nvPr/>
        </p:nvSpPr>
        <p:spPr bwMode="auto">
          <a:xfrm>
            <a:off x="466725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>
              <a:latin typeface="Arial" charset="0"/>
            </a:endParaRPr>
          </a:p>
        </p:txBody>
      </p:sp>
      <p:sp>
        <p:nvSpPr>
          <p:cNvPr id="26635" name="AutoShape 17" descr="#CP_rus2-2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000">
              <a:latin typeface="Arial" charset="0"/>
            </a:endParaRPr>
          </a:p>
        </p:txBody>
      </p:sp>
      <p:sp>
        <p:nvSpPr>
          <p:cNvPr id="26640" name="Прямоугольник 4"/>
          <p:cNvSpPr>
            <a:spLocks noChangeArrowheads="1"/>
          </p:cNvSpPr>
          <p:nvPr/>
        </p:nvSpPr>
        <p:spPr bwMode="auto">
          <a:xfrm>
            <a:off x="187724" y="1307494"/>
            <a:ext cx="3768725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Продолжено активное развитие работы кинотеатра: взаимодействие с новыми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кинопрокатчиками.</a:t>
            </a:r>
          </a:p>
          <a:p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В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нашем кинотеатре «Два луча» осуществлены прямые трансляции  опер и балетов из Большого театра России: Гала-концерт к 100-летию со дня рождения Майи Плисецкой.  опера Родиона Щедрина «Мертвые души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», оперы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</a:rPr>
              <a:t>С.С.Прокофьева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 «Любовь к трем апельсинам». 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Летний кинотеатр на террасе. 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664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30"/>
          <a:stretch/>
        </p:blipFill>
        <p:spPr bwMode="auto">
          <a:xfrm>
            <a:off x="890914" y="5349874"/>
            <a:ext cx="1228631" cy="1287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690893"/>
              </p:ext>
            </p:extLst>
          </p:nvPr>
        </p:nvGraphicFramePr>
        <p:xfrm>
          <a:off x="4081829" y="1484784"/>
          <a:ext cx="4799856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99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999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99952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                            </a:t>
                      </a:r>
                      <a:r>
                        <a:rPr lang="ru-RU" dirty="0" err="1" smtClean="0"/>
                        <a:t>ПОСЕЩАЕМОСТЬ,человек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полугодие 2026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Calibri Light" panose="020F0302020204030204" pitchFamily="34" charset="0"/>
                        </a:rPr>
                        <a:t>14376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11045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7868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230021"/>
              </p:ext>
            </p:extLst>
          </p:nvPr>
        </p:nvGraphicFramePr>
        <p:xfrm>
          <a:off x="4081829" y="3103724"/>
          <a:ext cx="4799856" cy="137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99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999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99952"/>
              </a:tblGrid>
              <a:tr h="241253"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                                ВЫРУЧКА, руб.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полугодие 2026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cs typeface="Calibri Light" panose="020F0302020204030204" pitchFamily="34" charset="0"/>
                        </a:rPr>
                        <a:t>4 251 325,00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cs typeface="Calibri Light" panose="020F0302020204030204" pitchFamily="34" charset="0"/>
                        </a:rPr>
                        <a:t>3 363 325,00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2 868 350,00р.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266" name="Picture 2" descr="https://duchg.ru/wp-content/uploads/2025/11/45de971426442f13475fa7f6bb0d1229b7dabce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444" y="4703272"/>
            <a:ext cx="1274042" cy="1819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duchg.ru/wp-content/uploads/2025/11/%D1%89%D0%B5%D0%B4%D1%80%D0%B8%D0%B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018" y="4711112"/>
            <a:ext cx="1263063" cy="180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duchg.ru/wp-content/uploads/2026/06/e3a69d81ee04ede0f20b9474ea115dd0ca669b9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771505"/>
            <a:ext cx="1203700" cy="171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28600" y="-25400"/>
            <a:ext cx="8686800" cy="1143000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ДОПОЛНИТЕЛЬНО</a:t>
            </a:r>
            <a:endParaRPr lang="ru-RU" sz="3200" b="1" dirty="0">
              <a:solidFill>
                <a:srgbClr val="37609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23555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903288"/>
            <a:ext cx="91582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Номер слайда 20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9B28CD1-CAFF-4E4F-BC38-5DD6D40924E0}" type="slidenum">
              <a:rPr lang="ru-RU" altLang="ru-RU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25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grpSp>
        <p:nvGrpSpPr>
          <p:cNvPr id="23557" name="Group 5"/>
          <p:cNvGrpSpPr>
            <a:grpSpLocks noChangeAspect="1"/>
          </p:cNvGrpSpPr>
          <p:nvPr/>
        </p:nvGrpSpPr>
        <p:grpSpPr bwMode="auto">
          <a:xfrm>
            <a:off x="14579600" y="11718925"/>
            <a:ext cx="1800225" cy="88900"/>
            <a:chOff x="580" y="5320"/>
            <a:chExt cx="11088" cy="280"/>
          </a:xfrm>
        </p:grpSpPr>
        <p:sp>
          <p:nvSpPr>
            <p:cNvPr id="23567" name="Rectangle 29"/>
            <p:cNvSpPr>
              <a:spLocks noChangeArrowheads="1"/>
            </p:cNvSpPr>
            <p:nvPr/>
          </p:nvSpPr>
          <p:spPr bwMode="auto">
            <a:xfrm>
              <a:off x="580" y="5320"/>
              <a:ext cx="3888" cy="28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23568" name="Rectangle 30"/>
            <p:cNvSpPr>
              <a:spLocks noChangeArrowheads="1"/>
            </p:cNvSpPr>
            <p:nvPr/>
          </p:nvSpPr>
          <p:spPr bwMode="auto">
            <a:xfrm>
              <a:off x="4468" y="5320"/>
              <a:ext cx="2160" cy="28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23569" name="Rectangle 31"/>
            <p:cNvSpPr>
              <a:spLocks noChangeArrowheads="1"/>
            </p:cNvSpPr>
            <p:nvPr/>
          </p:nvSpPr>
          <p:spPr bwMode="auto">
            <a:xfrm>
              <a:off x="6628" y="5320"/>
              <a:ext cx="5040" cy="280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23558" name="Прямоугольник 3"/>
          <p:cNvSpPr>
            <a:spLocks noChangeArrowheads="1"/>
          </p:cNvSpPr>
          <p:nvPr/>
        </p:nvSpPr>
        <p:spPr bwMode="auto">
          <a:xfrm>
            <a:off x="900113" y="4941888"/>
            <a:ext cx="7127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23559" name="Picture 2" descr="IMG-20231208-WA00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41438"/>
            <a:ext cx="3286125" cy="245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6" descr="IMG-20231027-WA002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389438"/>
            <a:ext cx="278447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2" name="Прямоугольник 4"/>
          <p:cNvSpPr>
            <a:spLocks noChangeArrowheads="1"/>
          </p:cNvSpPr>
          <p:nvPr/>
        </p:nvSpPr>
        <p:spPr bwMode="auto">
          <a:xfrm>
            <a:off x="3779838" y="1412875"/>
            <a:ext cx="4572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</a:rPr>
              <a:t>В фойе играют в шахматы, шашки, настольный теннис</a:t>
            </a:r>
          </a:p>
        </p:txBody>
      </p:sp>
      <p:sp>
        <p:nvSpPr>
          <p:cNvPr id="23566" name="Прямоугольник 18"/>
          <p:cNvSpPr>
            <a:spLocks noChangeArrowheads="1"/>
          </p:cNvSpPr>
          <p:nvPr/>
        </p:nvSpPr>
        <p:spPr bwMode="auto">
          <a:xfrm>
            <a:off x="4283968" y="2153870"/>
            <a:ext cx="395421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</a:rPr>
              <a:t>В</a:t>
            </a:r>
            <a:r>
              <a:rPr lang="ru-RU" altLang="ru-RU" sz="1600" b="1" dirty="0"/>
              <a:t> </a:t>
            </a:r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</a:rPr>
              <a:t>Кофейне можно посмотреть мультфильмы, научно-популярные фильмы, электронные выставки.</a:t>
            </a:r>
          </a:p>
        </p:txBody>
      </p:sp>
      <p:sp>
        <p:nvSpPr>
          <p:cNvPr id="16" name="Прямоугольник 18"/>
          <p:cNvSpPr>
            <a:spLocks noChangeArrowheads="1"/>
          </p:cNvSpPr>
          <p:nvPr/>
        </p:nvSpPr>
        <p:spPr bwMode="auto">
          <a:xfrm>
            <a:off x="5252768" y="3501008"/>
            <a:ext cx="39542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</a:rPr>
              <a:t>В Большой гостиной -  в бильярд.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602" y="3212976"/>
            <a:ext cx="2472322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398647"/>
            <a:ext cx="2769195" cy="207689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7163" y="-19050"/>
            <a:ext cx="9144000" cy="1143000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КОФЕЙНЯ</a:t>
            </a:r>
            <a:endParaRPr lang="ru-RU" sz="3200" b="1" dirty="0">
              <a:solidFill>
                <a:srgbClr val="37609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27651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900113"/>
            <a:ext cx="91582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Номер слайда 20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F6D24C6-3804-4F92-9806-02A03886765C}" type="slidenum">
              <a:rPr lang="ru-RU" altLang="ru-RU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26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27653" name="Text Box 17"/>
          <p:cNvSpPr txBox="1">
            <a:spLocks noChangeArrowheads="1"/>
          </p:cNvSpPr>
          <p:nvPr/>
        </p:nvSpPr>
        <p:spPr bwMode="auto">
          <a:xfrm>
            <a:off x="5354638" y="27813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grpSp>
        <p:nvGrpSpPr>
          <p:cNvPr id="27654" name="Group 28"/>
          <p:cNvGrpSpPr>
            <a:grpSpLocks noChangeAspect="1"/>
          </p:cNvGrpSpPr>
          <p:nvPr/>
        </p:nvGrpSpPr>
        <p:grpSpPr bwMode="auto">
          <a:xfrm>
            <a:off x="141288" y="6642100"/>
            <a:ext cx="2987675" cy="71438"/>
            <a:chOff x="580" y="5320"/>
            <a:chExt cx="11088" cy="280"/>
          </a:xfrm>
        </p:grpSpPr>
        <p:sp>
          <p:nvSpPr>
            <p:cNvPr id="27665" name="Rectangle 29"/>
            <p:cNvSpPr>
              <a:spLocks noChangeArrowheads="1"/>
            </p:cNvSpPr>
            <p:nvPr/>
          </p:nvSpPr>
          <p:spPr bwMode="auto">
            <a:xfrm>
              <a:off x="580" y="5320"/>
              <a:ext cx="3888" cy="28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27666" name="Rectangle 30"/>
            <p:cNvSpPr>
              <a:spLocks noChangeArrowheads="1"/>
            </p:cNvSpPr>
            <p:nvPr/>
          </p:nvSpPr>
          <p:spPr bwMode="auto">
            <a:xfrm>
              <a:off x="4468" y="5320"/>
              <a:ext cx="2160" cy="28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27667" name="Rectangle 31"/>
            <p:cNvSpPr>
              <a:spLocks noChangeArrowheads="1"/>
            </p:cNvSpPr>
            <p:nvPr/>
          </p:nvSpPr>
          <p:spPr bwMode="auto">
            <a:xfrm>
              <a:off x="6628" y="5320"/>
              <a:ext cx="5040" cy="280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27655" name="AutoShape 20" descr="https://apf.mail.ru/cgi-bin/readmsg?id=15421902950000000349;0;4&amp;af_preview=1&amp;exif=1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>
              <a:latin typeface="Arial" charset="0"/>
            </a:endParaRPr>
          </a:p>
        </p:txBody>
      </p:sp>
      <p:sp>
        <p:nvSpPr>
          <p:cNvPr id="27656" name="AutoShape 22" descr="https://apf.mail.ru/cgi-bin/readmsg?id=15421902950000000349;0;4&amp;af_preview=1&amp;exif=1"/>
          <p:cNvSpPr>
            <a:spLocks noChangeAspect="1" noChangeArrowheads="1"/>
          </p:cNvSpPr>
          <p:nvPr/>
        </p:nvSpPr>
        <p:spPr bwMode="auto">
          <a:xfrm>
            <a:off x="314325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>
              <a:latin typeface="Arial" charset="0"/>
            </a:endParaRPr>
          </a:p>
        </p:txBody>
      </p:sp>
      <p:sp>
        <p:nvSpPr>
          <p:cNvPr id="27657" name="AutoShape 6" descr="https://apf.mail.ru/cgi-bin/readmsg?id=15421913840000000174;0;5&amp;af_preview=1&amp;exif=1"/>
          <p:cNvSpPr>
            <a:spLocks noChangeAspect="1" noChangeArrowheads="1"/>
          </p:cNvSpPr>
          <p:nvPr/>
        </p:nvSpPr>
        <p:spPr bwMode="auto">
          <a:xfrm>
            <a:off x="466725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>
              <a:latin typeface="Arial" charset="0"/>
            </a:endParaRPr>
          </a:p>
        </p:txBody>
      </p:sp>
      <p:sp>
        <p:nvSpPr>
          <p:cNvPr id="27658" name="AutoShape 17" descr="#CP_rus2-2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000">
              <a:latin typeface="Arial" charset="0"/>
            </a:endParaRPr>
          </a:p>
        </p:txBody>
      </p:sp>
      <p:sp>
        <p:nvSpPr>
          <p:cNvPr id="27660" name="Прямоугольник 3"/>
          <p:cNvSpPr>
            <a:spLocks noChangeArrowheads="1"/>
          </p:cNvSpPr>
          <p:nvPr/>
        </p:nvSpPr>
        <p:spPr bwMode="auto">
          <a:xfrm>
            <a:off x="5096446" y="1593741"/>
            <a:ext cx="3742753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1400" b="1" i="1" dirty="0" smtClean="0">
                <a:solidFill>
                  <a:schemeClr val="tx2">
                    <a:lumMod val="75000"/>
                  </a:schemeClr>
                </a:solidFill>
              </a:rPr>
              <a:t>В кофейне Дома ученых установлена профессиональная </a:t>
            </a:r>
            <a:r>
              <a:rPr lang="ru-RU" altLang="ru-RU" sz="1400" b="1" i="1" dirty="0" err="1" smtClean="0">
                <a:solidFill>
                  <a:schemeClr val="tx2">
                    <a:lumMod val="75000"/>
                  </a:schemeClr>
                </a:solidFill>
              </a:rPr>
              <a:t>кофемашина</a:t>
            </a:r>
            <a:r>
              <a:rPr lang="ru-RU" altLang="ru-RU" sz="14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altLang="ru-RU" sz="1400" b="1" i="1" dirty="0" err="1" smtClean="0">
                <a:solidFill>
                  <a:schemeClr val="tx2">
                    <a:lumMod val="75000"/>
                  </a:schemeClr>
                </a:solidFill>
              </a:rPr>
              <a:t>Elektra</a:t>
            </a:r>
            <a:r>
              <a:rPr lang="ru-RU" altLang="ru-RU" sz="1400" b="1" i="1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altLang="ru-RU" sz="1400" b="1" i="1" dirty="0" err="1" smtClean="0">
                <a:solidFill>
                  <a:schemeClr val="tx2">
                    <a:lumMod val="75000"/>
                  </a:schemeClr>
                </a:solidFill>
              </a:rPr>
              <a:t>Maxi</a:t>
            </a:r>
            <a:r>
              <a:rPr lang="ru-RU" altLang="ru-RU" sz="1400" b="1" i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endParaRPr lang="ru-RU" altLang="ru-RU" sz="1400" b="1" i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altLang="ru-RU" sz="1400" b="1" i="1" dirty="0" smtClean="0">
                <a:solidFill>
                  <a:schemeClr val="tx2">
                    <a:lumMod val="75000"/>
                  </a:schemeClr>
                </a:solidFill>
              </a:rPr>
              <a:t>Мы варим кофе компании «Сварщица Екатерина», сорт «Эфиопия под молочко».</a:t>
            </a:r>
            <a:endParaRPr lang="ru-RU" altLang="ru-RU" sz="1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7661" name="Picture 2" descr="https://duchg.ru/wp-content/uploads/2023/02/IMG_20230205_125707-1024x7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962" y="4581128"/>
            <a:ext cx="1967484" cy="147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Рисунок 15" descr="Изображение выглядит как на открытом воздухе, небо, имущество, тон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70" y="3741537"/>
            <a:ext cx="2801835" cy="2101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00875" y="1196752"/>
            <a:ext cx="2689239" cy="201693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696093"/>
              </p:ext>
            </p:extLst>
          </p:nvPr>
        </p:nvGraphicFramePr>
        <p:xfrm>
          <a:off x="5319132" y="3356992"/>
          <a:ext cx="3735024" cy="1589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50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450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45008"/>
              </a:tblGrid>
              <a:tr h="288032"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                        ВЫРУЧКА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1 полугодие  2026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2 376 447,10р. </a:t>
                      </a:r>
                      <a:r>
                        <a:rPr lang="ru-RU" altLang="ru-RU" sz="11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 </a:t>
                      </a:r>
                      <a:endParaRPr lang="ru-RU" sz="11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2 306 737,20р.</a:t>
                      </a:r>
                      <a:endParaRPr lang="ru-RU" sz="11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1 610 440,94р.</a:t>
                      </a:r>
                      <a:endParaRPr lang="ru-RU" sz="11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9" b="7908"/>
          <a:stretch/>
        </p:blipFill>
        <p:spPr>
          <a:xfrm>
            <a:off x="2982896" y="1593741"/>
            <a:ext cx="1992913" cy="256100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58288" cy="1143000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37609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НАШ ВКЛАД в ПОБЕДУ</a:t>
            </a:r>
            <a:endParaRPr lang="ru-RU" sz="3200" b="1" dirty="0">
              <a:solidFill>
                <a:srgbClr val="376092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pic>
        <p:nvPicPr>
          <p:cNvPr id="29699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582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Номер слайда 20"/>
          <p:cNvSpPr>
            <a:spLocks noGrp="1"/>
          </p:cNvSpPr>
          <p:nvPr>
            <p:ph type="sldNum" sz="quarter" idx="12"/>
          </p:nvPr>
        </p:nvSpPr>
        <p:spPr bwMode="auto">
          <a:xfrm>
            <a:off x="7108825" y="6372225"/>
            <a:ext cx="354013" cy="746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9557BB2-7466-4E12-86A3-6A36DF0DA421}" type="slidenum">
              <a:rPr lang="ru-RU" altLang="ru-RU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27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76589" y="1525346"/>
            <a:ext cx="3919347" cy="3724275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В 2025 -2026 г. посетители и  сотрудники собрали гуманитарную помощь  для ДНР, ЛНР, Курской  области, собрали средства для фонда «ВСЕ ДЛЯ ПОБЕДЫ».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декабря 2025 г.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прошла  праздничная программа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1429. Герои нашего времени — волонтеры фронту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».  День Добровольца с выставкой  фотографий с мест боевых действий и мастер-классами.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ru-RU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22 по 28 февраля 2026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г. в Большой гостиной Дома ученых РАН в Черноголовке  пройдет персональная выставка работ Ветерана боевых действий Специальной военной операции Николая Баженова 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технике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пирографии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702" name="Group 28"/>
          <p:cNvGrpSpPr>
            <a:grpSpLocks noChangeAspect="1"/>
          </p:cNvGrpSpPr>
          <p:nvPr/>
        </p:nvGrpSpPr>
        <p:grpSpPr bwMode="auto">
          <a:xfrm>
            <a:off x="14579600" y="11718925"/>
            <a:ext cx="1800225" cy="88900"/>
            <a:chOff x="580" y="5320"/>
            <a:chExt cx="11088" cy="280"/>
          </a:xfrm>
        </p:grpSpPr>
        <p:sp>
          <p:nvSpPr>
            <p:cNvPr id="29715" name="Rectangle 29"/>
            <p:cNvSpPr>
              <a:spLocks noChangeArrowheads="1"/>
            </p:cNvSpPr>
            <p:nvPr/>
          </p:nvSpPr>
          <p:spPr bwMode="auto">
            <a:xfrm>
              <a:off x="580" y="5320"/>
              <a:ext cx="3888" cy="28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29716" name="Rectangle 30"/>
            <p:cNvSpPr>
              <a:spLocks noChangeArrowheads="1"/>
            </p:cNvSpPr>
            <p:nvPr/>
          </p:nvSpPr>
          <p:spPr bwMode="auto">
            <a:xfrm>
              <a:off x="4468" y="5320"/>
              <a:ext cx="2160" cy="28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29717" name="Rectangle 31"/>
            <p:cNvSpPr>
              <a:spLocks noChangeArrowheads="1"/>
            </p:cNvSpPr>
            <p:nvPr/>
          </p:nvSpPr>
          <p:spPr bwMode="auto">
            <a:xfrm>
              <a:off x="6628" y="5320"/>
              <a:ext cx="5040" cy="280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</p:grpSp>
      <p:grpSp>
        <p:nvGrpSpPr>
          <p:cNvPr id="29703" name="Group 28"/>
          <p:cNvGrpSpPr>
            <a:grpSpLocks noChangeAspect="1"/>
          </p:cNvGrpSpPr>
          <p:nvPr/>
        </p:nvGrpSpPr>
        <p:grpSpPr bwMode="auto">
          <a:xfrm>
            <a:off x="393676" y="6648873"/>
            <a:ext cx="2393950" cy="119062"/>
            <a:chOff x="580" y="5320"/>
            <a:chExt cx="11088" cy="280"/>
          </a:xfrm>
        </p:grpSpPr>
        <p:sp>
          <p:nvSpPr>
            <p:cNvPr id="29712" name="Rectangle 29"/>
            <p:cNvSpPr>
              <a:spLocks noChangeArrowheads="1"/>
            </p:cNvSpPr>
            <p:nvPr/>
          </p:nvSpPr>
          <p:spPr bwMode="auto">
            <a:xfrm>
              <a:off x="580" y="5320"/>
              <a:ext cx="3888" cy="28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29713" name="Rectangle 30"/>
            <p:cNvSpPr>
              <a:spLocks noChangeArrowheads="1"/>
            </p:cNvSpPr>
            <p:nvPr/>
          </p:nvSpPr>
          <p:spPr bwMode="auto">
            <a:xfrm>
              <a:off x="4468" y="5320"/>
              <a:ext cx="2160" cy="28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29714" name="Rectangle 31"/>
            <p:cNvSpPr>
              <a:spLocks noChangeArrowheads="1"/>
            </p:cNvSpPr>
            <p:nvPr/>
          </p:nvSpPr>
          <p:spPr bwMode="auto">
            <a:xfrm>
              <a:off x="6628" y="5320"/>
              <a:ext cx="5040" cy="280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</p:grpSp>
      <p:pic>
        <p:nvPicPr>
          <p:cNvPr id="2970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650" y="10282238"/>
            <a:ext cx="439738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AutoShape 4" descr="https://parnassus.ru/events/russia/starcity/star_045.jpg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000">
              <a:latin typeface="Arial" charset="0"/>
            </a:endParaRPr>
          </a:p>
        </p:txBody>
      </p:sp>
      <p:pic>
        <p:nvPicPr>
          <p:cNvPr id="29719" name="Picture 23" descr="https://duchg.ru/wp-content/uploads/2024/01/IMG_20240103_111528_043-461x102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650" y="1916832"/>
            <a:ext cx="2130342" cy="4732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G_20251206_14444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99325"/>
            <a:ext cx="2305224" cy="1728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G_20251206_17164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530" y="3501765"/>
            <a:ext cx="2082899" cy="156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IMG_20260222_14450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385" y="5040451"/>
            <a:ext cx="2051673" cy="153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5" y="-12700"/>
            <a:ext cx="8515350" cy="1143000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ИМУЩЕСТВО </a:t>
            </a:r>
            <a:endParaRPr lang="ru-RU" sz="3200" b="1" dirty="0">
              <a:solidFill>
                <a:srgbClr val="37609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31747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2050"/>
            <a:ext cx="9158288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Номер слайда 20"/>
          <p:cNvSpPr>
            <a:spLocks noGrp="1"/>
          </p:cNvSpPr>
          <p:nvPr>
            <p:ph type="sldNum" sz="quarter" idx="12"/>
          </p:nvPr>
        </p:nvSpPr>
        <p:spPr bwMode="auto">
          <a:xfrm>
            <a:off x="6516688" y="6321425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2EDD0B9-2951-4415-B075-00193F39760E}" type="slidenum">
              <a:rPr lang="ru-RU" altLang="ru-RU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28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grpSp>
        <p:nvGrpSpPr>
          <p:cNvPr id="31749" name="Group 28"/>
          <p:cNvGrpSpPr>
            <a:grpSpLocks noChangeAspect="1"/>
          </p:cNvGrpSpPr>
          <p:nvPr/>
        </p:nvGrpSpPr>
        <p:grpSpPr bwMode="auto">
          <a:xfrm>
            <a:off x="14579600" y="11718925"/>
            <a:ext cx="1800225" cy="88900"/>
            <a:chOff x="580" y="5320"/>
            <a:chExt cx="11088" cy="280"/>
          </a:xfrm>
        </p:grpSpPr>
        <p:sp>
          <p:nvSpPr>
            <p:cNvPr id="31757" name="Rectangle 29"/>
            <p:cNvSpPr>
              <a:spLocks noChangeArrowheads="1"/>
            </p:cNvSpPr>
            <p:nvPr/>
          </p:nvSpPr>
          <p:spPr bwMode="auto">
            <a:xfrm>
              <a:off x="580" y="5320"/>
              <a:ext cx="3888" cy="28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1758" name="Rectangle 30"/>
            <p:cNvSpPr>
              <a:spLocks noChangeArrowheads="1"/>
            </p:cNvSpPr>
            <p:nvPr/>
          </p:nvSpPr>
          <p:spPr bwMode="auto">
            <a:xfrm>
              <a:off x="4468" y="5320"/>
              <a:ext cx="2160" cy="28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1759" name="Rectangle 31"/>
            <p:cNvSpPr>
              <a:spLocks noChangeArrowheads="1"/>
            </p:cNvSpPr>
            <p:nvPr/>
          </p:nvSpPr>
          <p:spPr bwMode="auto">
            <a:xfrm>
              <a:off x="6628" y="5320"/>
              <a:ext cx="5040" cy="280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31750" name="Text Box 17"/>
          <p:cNvSpPr txBox="1">
            <a:spLocks noChangeArrowheads="1"/>
          </p:cNvSpPr>
          <p:nvPr/>
        </p:nvSpPr>
        <p:spPr bwMode="auto">
          <a:xfrm>
            <a:off x="5354638" y="27813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31751" name="AutoShape 19" descr="ÐÐ°ÑÑÐ¸Ð½ÐºÐ¸ Ð¿Ð¾ Ð·Ð°Ð¿ÑÐ¾ÑÑ Ð Ð§Ð¡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>
              <a:latin typeface="Arial" charset="0"/>
            </a:endParaRPr>
          </a:p>
        </p:txBody>
      </p:sp>
      <p:sp>
        <p:nvSpPr>
          <p:cNvPr id="31752" name="AutoShape 21" descr="ÐÐ°ÑÑÐ¸Ð½ÐºÐ¸ Ð¿Ð¾ Ð·Ð°Ð¿ÑÐ¾ÑÑ Ð Ð§Ð¡"/>
          <p:cNvSpPr>
            <a:spLocks noChangeAspect="1" noChangeArrowheads="1"/>
          </p:cNvSpPr>
          <p:nvPr/>
        </p:nvSpPr>
        <p:spPr bwMode="auto">
          <a:xfrm>
            <a:off x="314325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>
              <a:latin typeface="Arial" charset="0"/>
            </a:endParaRPr>
          </a:p>
        </p:txBody>
      </p:sp>
      <p:sp>
        <p:nvSpPr>
          <p:cNvPr id="31753" name="AutoShape 25" descr="ÐÐ°ÑÑÐ¸Ð½ÐºÐ¸ Ð¿Ð¾ Ð·Ð°Ð¿ÑÐ¾ÑÑ ÐÐ¸Ð½Ð¾Ð±ÑÐ½Ð°ÑÐºÐ¸"/>
          <p:cNvSpPr>
            <a:spLocks noChangeAspect="1" noChangeArrowheads="1"/>
          </p:cNvSpPr>
          <p:nvPr/>
        </p:nvSpPr>
        <p:spPr bwMode="auto">
          <a:xfrm>
            <a:off x="466725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12" y="1408113"/>
            <a:ext cx="8423919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 smtClean="0">
                <a:solidFill>
                  <a:srgbClr val="1F497D"/>
                </a:solidFill>
              </a:rPr>
              <a:t>Передача Большой гостиной (здание «Клубная часть») на баланс Дома ученых РАН  в Черноголовке, </a:t>
            </a:r>
            <a:br>
              <a:rPr lang="ru-RU" sz="2400" dirty="0" smtClean="0">
                <a:solidFill>
                  <a:srgbClr val="1F497D"/>
                </a:solidFill>
              </a:rPr>
            </a:br>
            <a:r>
              <a:rPr lang="ru-RU" sz="2400" dirty="0" smtClean="0">
                <a:solidFill>
                  <a:srgbClr val="1F497D"/>
                </a:solidFill>
              </a:rPr>
              <a:t>1401,9 м2. </a:t>
            </a: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ru-RU" sz="2400" dirty="0" smtClean="0">
                <a:solidFill>
                  <a:srgbClr val="1F497D"/>
                </a:solidFill>
              </a:rPr>
              <a:t>  Большая гостиная</a:t>
            </a: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ru-RU" sz="2400" dirty="0" smtClean="0">
                <a:solidFill>
                  <a:srgbClr val="1F497D"/>
                </a:solidFill>
              </a:rPr>
              <a:t>  помещение Экспозиции – </a:t>
            </a:r>
            <a:br>
              <a:rPr lang="ru-RU" sz="2400" dirty="0" smtClean="0">
                <a:solidFill>
                  <a:srgbClr val="1F497D"/>
                </a:solidFill>
              </a:rPr>
            </a:br>
            <a:r>
              <a:rPr lang="ru-RU" sz="2400" dirty="0" smtClean="0">
                <a:solidFill>
                  <a:srgbClr val="1F497D"/>
                </a:solidFill>
              </a:rPr>
              <a:t>  развитие музея</a:t>
            </a: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ru-RU" sz="2400" dirty="0">
                <a:solidFill>
                  <a:srgbClr val="1F497D"/>
                </a:solidFill>
              </a:rPr>
              <a:t> </a:t>
            </a:r>
            <a:r>
              <a:rPr lang="ru-RU" sz="2400" dirty="0" smtClean="0">
                <a:solidFill>
                  <a:srgbClr val="1F497D"/>
                </a:solidFill>
              </a:rPr>
              <a:t> классы</a:t>
            </a: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endParaRPr lang="ru-RU" sz="2400" dirty="0" smtClean="0">
              <a:solidFill>
                <a:srgbClr val="1F497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endParaRPr lang="ru-RU" sz="1400" dirty="0" smtClean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402" y="2250938"/>
            <a:ext cx="2156429" cy="1794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38719" y="4797152"/>
            <a:ext cx="84239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1F497D"/>
                </a:solidFill>
              </a:rPr>
              <a:t>Проект </a:t>
            </a:r>
            <a:r>
              <a:rPr lang="ru-RU" sz="2400" dirty="0" smtClean="0">
                <a:solidFill>
                  <a:srgbClr val="1F497D"/>
                </a:solidFill>
              </a:rPr>
              <a:t>по замене морально </a:t>
            </a:r>
            <a:r>
              <a:rPr lang="ru-RU" sz="2400" dirty="0">
                <a:solidFill>
                  <a:srgbClr val="1F497D"/>
                </a:solidFill>
              </a:rPr>
              <a:t>устаревшего и физически изношенного электрооборудования и </a:t>
            </a:r>
            <a:r>
              <a:rPr lang="ru-RU" sz="2400" dirty="0" smtClean="0">
                <a:solidFill>
                  <a:srgbClr val="1F497D"/>
                </a:solidFill>
              </a:rPr>
              <a:t>электросетей в здании киноконцертного зала.</a:t>
            </a:r>
            <a:endParaRPr lang="ru-RU" sz="1400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5" y="-12700"/>
            <a:ext cx="8515350" cy="1143000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ПРОБЛЕМЫ</a:t>
            </a:r>
            <a:endParaRPr lang="ru-RU" sz="3200" b="1" dirty="0">
              <a:solidFill>
                <a:srgbClr val="37609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31747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2050"/>
            <a:ext cx="9158288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Номер слайда 20"/>
          <p:cNvSpPr>
            <a:spLocks noGrp="1"/>
          </p:cNvSpPr>
          <p:nvPr>
            <p:ph type="sldNum" sz="quarter" idx="12"/>
          </p:nvPr>
        </p:nvSpPr>
        <p:spPr bwMode="auto">
          <a:xfrm>
            <a:off x="6516688" y="6321425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2EDD0B9-2951-4415-B075-00193F39760E}" type="slidenum">
              <a:rPr lang="ru-RU" altLang="ru-RU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29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grpSp>
        <p:nvGrpSpPr>
          <p:cNvPr id="31749" name="Group 28"/>
          <p:cNvGrpSpPr>
            <a:grpSpLocks noChangeAspect="1"/>
          </p:cNvGrpSpPr>
          <p:nvPr/>
        </p:nvGrpSpPr>
        <p:grpSpPr bwMode="auto">
          <a:xfrm>
            <a:off x="14579600" y="11718925"/>
            <a:ext cx="1800225" cy="88900"/>
            <a:chOff x="580" y="5320"/>
            <a:chExt cx="11088" cy="280"/>
          </a:xfrm>
        </p:grpSpPr>
        <p:sp>
          <p:nvSpPr>
            <p:cNvPr id="31757" name="Rectangle 29"/>
            <p:cNvSpPr>
              <a:spLocks noChangeArrowheads="1"/>
            </p:cNvSpPr>
            <p:nvPr/>
          </p:nvSpPr>
          <p:spPr bwMode="auto">
            <a:xfrm>
              <a:off x="580" y="5320"/>
              <a:ext cx="3888" cy="28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1758" name="Rectangle 30"/>
            <p:cNvSpPr>
              <a:spLocks noChangeArrowheads="1"/>
            </p:cNvSpPr>
            <p:nvPr/>
          </p:nvSpPr>
          <p:spPr bwMode="auto">
            <a:xfrm>
              <a:off x="4468" y="5320"/>
              <a:ext cx="2160" cy="28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1759" name="Rectangle 31"/>
            <p:cNvSpPr>
              <a:spLocks noChangeArrowheads="1"/>
            </p:cNvSpPr>
            <p:nvPr/>
          </p:nvSpPr>
          <p:spPr bwMode="auto">
            <a:xfrm>
              <a:off x="6628" y="5320"/>
              <a:ext cx="5040" cy="280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31750" name="Text Box 17"/>
          <p:cNvSpPr txBox="1">
            <a:spLocks noChangeArrowheads="1"/>
          </p:cNvSpPr>
          <p:nvPr/>
        </p:nvSpPr>
        <p:spPr bwMode="auto">
          <a:xfrm>
            <a:off x="5354638" y="27813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31751" name="AutoShape 19" descr="ÐÐ°ÑÑÐ¸Ð½ÐºÐ¸ Ð¿Ð¾ Ð·Ð°Ð¿ÑÐ¾ÑÑ Ð Ð§Ð¡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>
              <a:latin typeface="Arial" charset="0"/>
            </a:endParaRPr>
          </a:p>
        </p:txBody>
      </p:sp>
      <p:sp>
        <p:nvSpPr>
          <p:cNvPr id="31752" name="AutoShape 21" descr="ÐÐ°ÑÑÐ¸Ð½ÐºÐ¸ Ð¿Ð¾ Ð·Ð°Ð¿ÑÐ¾ÑÑ Ð Ð§Ð¡"/>
          <p:cNvSpPr>
            <a:spLocks noChangeAspect="1" noChangeArrowheads="1"/>
          </p:cNvSpPr>
          <p:nvPr/>
        </p:nvSpPr>
        <p:spPr bwMode="auto">
          <a:xfrm>
            <a:off x="314325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>
              <a:latin typeface="Arial" charset="0"/>
            </a:endParaRPr>
          </a:p>
        </p:txBody>
      </p:sp>
      <p:sp>
        <p:nvSpPr>
          <p:cNvPr id="31753" name="AutoShape 25" descr="ÐÐ°ÑÑÐ¸Ð½ÐºÐ¸ Ð¿Ð¾ Ð·Ð°Ð¿ÑÐ¾ÑÑ ÐÐ¸Ð½Ð¾Ð±ÑÐ½Ð°ÑÐºÐ¸"/>
          <p:cNvSpPr>
            <a:spLocks noChangeAspect="1" noChangeArrowheads="1"/>
          </p:cNvSpPr>
          <p:nvPr/>
        </p:nvSpPr>
        <p:spPr bwMode="auto">
          <a:xfrm>
            <a:off x="466725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13" y="1408113"/>
            <a:ext cx="7353300" cy="2893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  <a:defRPr/>
            </a:pP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ru-RU" sz="1400" dirty="0" smtClean="0"/>
              <a:t>Остается </a:t>
            </a:r>
            <a:r>
              <a:rPr lang="ru-RU" sz="1400" dirty="0"/>
              <a:t>нерешенным вопрос п</a:t>
            </a:r>
            <a:r>
              <a:rPr lang="ru-RU" sz="1400" b="1" dirty="0"/>
              <a:t>о земельному участку №2  под трассой горнолыжного подъемника</a:t>
            </a:r>
            <a:r>
              <a:rPr lang="ru-RU" sz="1400" dirty="0"/>
              <a:t> № 50:04:0270204:625 в деревне </a:t>
            </a:r>
            <a:r>
              <a:rPr lang="ru-RU" sz="1400" dirty="0" err="1"/>
              <a:t>Парамоново</a:t>
            </a:r>
            <a:r>
              <a:rPr lang="ru-RU" sz="1400" dirty="0"/>
              <a:t> Дмитровского района</a:t>
            </a:r>
            <a:r>
              <a:rPr lang="ru-RU" sz="1400" dirty="0" smtClean="0"/>
              <a:t>. Необходимо оформить отказ от </a:t>
            </a:r>
            <a:r>
              <a:rPr lang="ru-RU" sz="1400" dirty="0" err="1" smtClean="0"/>
              <a:t>ППБПв</a:t>
            </a:r>
            <a:r>
              <a:rPr lang="ru-RU" sz="1400" dirty="0" smtClean="0"/>
              <a:t> </a:t>
            </a:r>
            <a:r>
              <a:rPr lang="ru-RU" sz="1400" dirty="0" err="1" smtClean="0"/>
              <a:t>Росимуществе</a:t>
            </a:r>
            <a:r>
              <a:rPr lang="ru-RU" sz="1400" dirty="0" smtClean="0"/>
              <a:t> и на портале </a:t>
            </a:r>
            <a:r>
              <a:rPr lang="ru-RU" sz="1400" dirty="0" err="1" smtClean="0"/>
              <a:t>Минобрнауки</a:t>
            </a:r>
            <a:r>
              <a:rPr lang="ru-RU" sz="1400" dirty="0" smtClean="0"/>
              <a:t> РФ. </a:t>
            </a:r>
            <a:endParaRPr lang="ru-RU" sz="1400" dirty="0"/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endParaRPr lang="ru-RU" sz="1400" dirty="0"/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ru-RU" sz="1400" dirty="0" smtClean="0"/>
              <a:t>Проектирование капитального ремонта здания киноконцертного зала. </a:t>
            </a: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endParaRPr lang="ru-RU" sz="1400" dirty="0"/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ru-RU" sz="1400" dirty="0" smtClean="0"/>
              <a:t>Продолжение замены Пожарной сигнализации в киноконцертном зале.</a:t>
            </a: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endParaRPr lang="ru-RU" sz="1400" dirty="0"/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ru-RU" sz="1400" dirty="0" smtClean="0"/>
              <a:t>Волонтеры для развески афиш  по городу.</a:t>
            </a: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endParaRPr lang="ru-RU" sz="1400" dirty="0"/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ru-RU" sz="1400" dirty="0" smtClean="0"/>
              <a:t> Поиск </a:t>
            </a:r>
            <a:r>
              <a:rPr lang="ru-RU" sz="1400" dirty="0"/>
              <a:t>дополнительных источников финансирования. </a:t>
            </a:r>
          </a:p>
        </p:txBody>
      </p:sp>
      <p:pic>
        <p:nvPicPr>
          <p:cNvPr id="31755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77" t="18350" r="2499" b="9166"/>
          <a:stretch>
            <a:fillRect/>
          </a:stretch>
        </p:blipFill>
        <p:spPr bwMode="auto">
          <a:xfrm>
            <a:off x="7451725" y="1617663"/>
            <a:ext cx="1371600" cy="354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667625" y="5367338"/>
            <a:ext cx="1155700" cy="900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50" b="1" dirty="0">
                <a:solidFill>
                  <a:schemeClr val="accent1">
                    <a:lumMod val="50000"/>
                  </a:schemeClr>
                </a:solidFill>
              </a:rPr>
              <a:t>Участок под трассой горнолыжного подъемника, 1,46 га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4325" y="5733256"/>
            <a:ext cx="62738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ПРИВЛЕЧЕНИЕ МОЛОДЕЖИ, МОЛОДЫХ УЧЕНЫХ на МЕРОПРИЯТИЯ!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664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4649" y="116632"/>
            <a:ext cx="7415485" cy="1143000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ru-RU" altLang="zh-CN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Передача Домов ученых в ведение РАН с 1 января 2026 г. </a:t>
            </a:r>
            <a:endParaRPr lang="ru-RU" sz="3200" b="1" dirty="0">
              <a:solidFill>
                <a:srgbClr val="37609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4099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58288" cy="14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Номер слайда 20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626B7B2-85DE-4F9C-A80F-267D49872B02}" type="slidenum">
              <a:rPr lang="ru-RU" altLang="ru-RU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grpSp>
        <p:nvGrpSpPr>
          <p:cNvPr id="4101" name="Group 5"/>
          <p:cNvGrpSpPr>
            <a:grpSpLocks noChangeAspect="1"/>
          </p:cNvGrpSpPr>
          <p:nvPr/>
        </p:nvGrpSpPr>
        <p:grpSpPr bwMode="auto">
          <a:xfrm>
            <a:off x="14579600" y="11718925"/>
            <a:ext cx="1800225" cy="88900"/>
            <a:chOff x="580" y="5320"/>
            <a:chExt cx="11088" cy="280"/>
          </a:xfrm>
        </p:grpSpPr>
        <p:sp>
          <p:nvSpPr>
            <p:cNvPr id="4137" name="Rectangle 29"/>
            <p:cNvSpPr>
              <a:spLocks noChangeArrowheads="1"/>
            </p:cNvSpPr>
            <p:nvPr/>
          </p:nvSpPr>
          <p:spPr bwMode="auto">
            <a:xfrm>
              <a:off x="580" y="5320"/>
              <a:ext cx="3888" cy="28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4138" name="Rectangle 30"/>
            <p:cNvSpPr>
              <a:spLocks noChangeArrowheads="1"/>
            </p:cNvSpPr>
            <p:nvPr/>
          </p:nvSpPr>
          <p:spPr bwMode="auto">
            <a:xfrm>
              <a:off x="4468" y="5320"/>
              <a:ext cx="2160" cy="28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4139" name="Rectangle 31"/>
            <p:cNvSpPr>
              <a:spLocks noChangeArrowheads="1"/>
            </p:cNvSpPr>
            <p:nvPr/>
          </p:nvSpPr>
          <p:spPr bwMode="auto">
            <a:xfrm>
              <a:off x="6628" y="5320"/>
              <a:ext cx="5040" cy="280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4102" name="Прямоугольник 3"/>
          <p:cNvSpPr>
            <a:spLocks noChangeArrowheads="1"/>
          </p:cNvSpPr>
          <p:nvPr/>
        </p:nvSpPr>
        <p:spPr bwMode="auto">
          <a:xfrm>
            <a:off x="900113" y="4941888"/>
            <a:ext cx="7127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4116" name="Прямоугольник 5"/>
          <p:cNvSpPr>
            <a:spLocks noChangeArrowheads="1"/>
          </p:cNvSpPr>
          <p:nvPr/>
        </p:nvSpPr>
        <p:spPr bwMode="auto">
          <a:xfrm>
            <a:off x="246063" y="5740400"/>
            <a:ext cx="84359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zh-CN" sz="320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0" t="21051" r="10101" b="6272"/>
          <a:stretch/>
        </p:blipFill>
        <p:spPr bwMode="auto">
          <a:xfrm>
            <a:off x="5037376" y="4292913"/>
            <a:ext cx="3644662" cy="224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88" y="1600448"/>
            <a:ext cx="2530012" cy="35261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11"/>
          <a:stretch/>
        </p:blipFill>
        <p:spPr>
          <a:xfrm>
            <a:off x="2507127" y="3206814"/>
            <a:ext cx="2549976" cy="36511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024" y="1700808"/>
            <a:ext cx="3317776" cy="248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002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1"/>
          <p:cNvSpPr txBox="1">
            <a:spLocks noChangeArrowheads="1"/>
          </p:cNvSpPr>
          <p:nvPr/>
        </p:nvSpPr>
        <p:spPr bwMode="auto">
          <a:xfrm>
            <a:off x="1835150" y="1196975"/>
            <a:ext cx="583247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5400">
                <a:solidFill>
                  <a:srgbClr val="1F497D"/>
                </a:solidFill>
                <a:latin typeface="Arial" charset="0"/>
              </a:rPr>
              <a:t>СПАСИБО ЗА ВНИМАНИЕ! </a:t>
            </a: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5"/>
          <p:cNvSpPr txBox="1">
            <a:spLocks noChangeArrowheads="1"/>
          </p:cNvSpPr>
          <p:nvPr/>
        </p:nvSpPr>
        <p:spPr bwMode="auto">
          <a:xfrm>
            <a:off x="2483768" y="1772816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1800" b="1" dirty="0">
                <a:cs typeface="Times New Roman" pitchFamily="18" charset="0"/>
              </a:rPr>
              <a:t>Приносящая доход деятельность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3272" y="3861048"/>
            <a:ext cx="8229600" cy="2031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450215" algn="just" eaLnBrk="0" hangingPunct="0"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Приносящая доход деятельность  Дома ученых НЦЧ РАН:</a:t>
            </a:r>
          </a:p>
          <a:p>
            <a:pPr marL="342900" indent="-342900" algn="just" eaLnBrk="0" hangingPunct="0">
              <a:buFont typeface="+mj-lt"/>
              <a:buAutoNum type="arabicPeriod"/>
              <a:defRPr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Киносеансы  (кинотеатр «Два луча») (продажа билетов); </a:t>
            </a:r>
          </a:p>
          <a:p>
            <a:pPr marL="342900" indent="-342900" algn="just" eaLnBrk="0" hangingPunct="0">
              <a:buFont typeface="+mj-lt"/>
              <a:buAutoNum type="arabicPeriod"/>
              <a:defRPr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Мероприятия  - концерты, спектакли на платной основе (продажа билетов); </a:t>
            </a:r>
          </a:p>
          <a:p>
            <a:pPr marL="342900" indent="-342900" algn="just" eaLnBrk="0" hangingPunct="0">
              <a:buFont typeface="+mj-lt"/>
              <a:buAutoNum type="arabicPeriod"/>
              <a:defRPr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Услуги по организации и проведению мероприятий по Договорам с юридическими и физическими лицами (научные конференции, семинары, детские праздники);</a:t>
            </a:r>
          </a:p>
          <a:p>
            <a:pPr marL="342900" indent="-342900" algn="just" eaLnBrk="0" hangingPunct="0">
              <a:buFont typeface="+mj-lt"/>
              <a:buAutoNum type="arabicPeriod"/>
              <a:defRPr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Кофейня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(буфет);</a:t>
            </a:r>
          </a:p>
          <a:p>
            <a:pPr marL="342900" indent="-342900" algn="just" eaLnBrk="0" hangingPunct="0">
              <a:buFont typeface="+mj-lt"/>
              <a:buAutoNum type="arabicPeriod"/>
              <a:defRPr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Кресла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массажные (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</a:rPr>
              <a:t>вендинговый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 аппарат);</a:t>
            </a:r>
          </a:p>
          <a:p>
            <a:pPr marL="342900" indent="-342900" algn="just" eaLnBrk="0" hangingPunct="0">
              <a:buFont typeface="+mj-lt"/>
              <a:buAutoNum type="arabicPeriod"/>
              <a:defRPr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Бильярд;</a:t>
            </a:r>
          </a:p>
          <a:p>
            <a:pPr marL="342900" indent="-342900" algn="just" eaLnBrk="0" hangingPunct="0">
              <a:buFont typeface="+mj-lt"/>
              <a:buAutoNum type="arabicPeriod"/>
              <a:defRPr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Членские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взносы.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324091"/>
              </p:ext>
            </p:extLst>
          </p:nvPr>
        </p:nvGraphicFramePr>
        <p:xfrm>
          <a:off x="333273" y="2348880"/>
          <a:ext cx="8204948" cy="1031240"/>
        </p:xfrm>
        <a:graphic>
          <a:graphicData uri="http://schemas.openxmlformats.org/drawingml/2006/table">
            <a:tbl>
              <a:tblPr/>
              <a:tblGrid>
                <a:gridCol w="1304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954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0320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673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6730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6730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73075">
                <a:tc>
                  <a:txBody>
                    <a:bodyPr/>
                    <a:lstStyle>
                      <a:lvl1pPr indent="449263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2021 г., руб.</a:t>
                      </a:r>
                      <a:endParaRPr kumimoji="0" lang="ru-RU" alt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indent="449263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2022 г., руб.</a:t>
                      </a:r>
                      <a:endParaRPr kumimoji="0" lang="ru-RU" alt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indent="449263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2023 г., руб.</a:t>
                      </a:r>
                      <a:endParaRPr kumimoji="0" lang="ru-RU" alt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indent="449263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2024, руб.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indent="449263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2025, руб.</a:t>
                      </a:r>
                      <a:b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</a:br>
                      <a:endParaRPr kumimoji="0" lang="ru-RU" alt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2026, руб.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7688">
                <a:tc>
                  <a:txBody>
                    <a:bodyPr/>
                    <a:lstStyle>
                      <a:lvl1pPr marL="34925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6 753 368,94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>
                      <a:lvl1pPr marL="34925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6 589 092,70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>
                      <a:lvl1pPr marL="34925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10 549 363, 50</a:t>
                      </a: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>
                      <a:lvl1pPr indent="449263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19  779 828,30</a:t>
                      </a: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>
                      <a:lvl1pPr indent="449263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Arial" charset="0"/>
                        </a:rPr>
                        <a:t>18 274 529,90</a:t>
                      </a:r>
                      <a:endParaRPr kumimoji="0" lang="ru-RU" alt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Arial" charset="0"/>
                      </a:endParaRP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Плановая </a:t>
                      </a:r>
                      <a:b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</a:b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15 000 000,00 </a:t>
                      </a:r>
                      <a:b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</a:b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13 923 117.91</a:t>
                      </a:r>
                    </a:p>
                  </a:txBody>
                  <a:tcPr marL="68580" marR="68580" marT="9525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D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07504" y="116632"/>
            <a:ext cx="849694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defRPr/>
            </a:pPr>
            <a:r>
              <a:rPr lang="ru-RU" altLang="zh-CN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Финансирование. </a:t>
            </a:r>
            <a:br>
              <a:rPr lang="ru-RU" altLang="zh-CN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</a:br>
            <a:r>
              <a:rPr lang="ru-RU" altLang="zh-CN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Приносящая доход деятельность </a:t>
            </a:r>
            <a:endParaRPr lang="ru-RU" sz="3200" b="1" dirty="0">
              <a:solidFill>
                <a:srgbClr val="37609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8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58288" cy="14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143461" y="1286715"/>
            <a:ext cx="8857181" cy="390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/>
            <a:r>
              <a:rPr lang="ru-RU" altLang="ru-RU" sz="18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НДС 22% -  со 2 квартала 2025 Дом ученых НЦЧ РАН потерял льготу и стал плательщиком НДС.</a:t>
            </a:r>
          </a:p>
          <a:p>
            <a:pPr lvl="0"/>
            <a:endParaRPr lang="ru-RU" altLang="ru-RU" sz="1800" b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lvl="0"/>
            <a:r>
              <a:rPr lang="ru-RU" altLang="ru-RU" sz="1800" b="1" dirty="0" smtClean="0">
                <a:solidFill>
                  <a:srgbClr val="FF0000"/>
                </a:solidFill>
                <a:cs typeface="Times New Roman" pitchFamily="18" charset="0"/>
              </a:rPr>
              <a:t>Выплаченные суммы налогов за 1 полугодие 2026 г. :</a:t>
            </a:r>
            <a:endParaRPr lang="ru-RU" altLang="ru-RU" sz="1800" b="1" dirty="0">
              <a:solidFill>
                <a:srgbClr val="FF0000"/>
              </a:solidFill>
              <a:cs typeface="Times New Roman" pitchFamily="18" charset="0"/>
            </a:endParaRPr>
          </a:p>
          <a:p>
            <a:pPr lvl="0"/>
            <a:r>
              <a:rPr lang="ru-RU" altLang="ru-RU" sz="18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Налоги по заработной плате (страховые взносы -  32,2%): </a:t>
            </a:r>
            <a:r>
              <a:rPr lang="ru-RU" altLang="ru-RU" sz="14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2 728 497,34 руб. (январь-май)</a:t>
            </a:r>
          </a:p>
          <a:p>
            <a:pPr lvl="0"/>
            <a:r>
              <a:rPr lang="ru-RU" altLang="ru-RU" sz="18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Налог на имущество: 41 913 руб. (1 кв.)</a:t>
            </a:r>
          </a:p>
          <a:p>
            <a:pPr lvl="0"/>
            <a:r>
              <a:rPr lang="ru-RU" altLang="ru-RU" sz="18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Налог на землю: 77972 (1 кв.)</a:t>
            </a:r>
          </a:p>
          <a:p>
            <a:pPr lvl="0"/>
            <a:r>
              <a:rPr lang="ru-RU" altLang="ru-RU" sz="18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Налог на прибыль: 0  (1 кв.)  </a:t>
            </a:r>
          </a:p>
          <a:p>
            <a:pPr lvl="0"/>
            <a:r>
              <a:rPr lang="ru-RU" altLang="ru-RU" sz="18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Налог на добавленную стоимость (НДС): 94 084,00 (1 </a:t>
            </a:r>
            <a:r>
              <a:rPr lang="ru-RU" altLang="ru-RU" sz="1800" b="1" dirty="0" err="1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кв</a:t>
            </a:r>
            <a:r>
              <a:rPr lang="ru-RU" altLang="ru-RU" sz="18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)</a:t>
            </a:r>
            <a:endParaRPr lang="ru-RU" altLang="ru-RU" sz="1800" b="1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lvl="0"/>
            <a:endParaRPr lang="ru-RU" altLang="ru-RU" sz="1800" b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lvl="0"/>
            <a:endParaRPr lang="ru-RU" altLang="ru-RU" sz="1800" b="1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lvl="0"/>
            <a:endParaRPr lang="ru-RU" altLang="ru-RU" sz="1800" b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lvl="0"/>
            <a:endParaRPr lang="ru-RU" altLang="ru-RU" sz="1800" b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5165335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Несмотря на сложные финансовые условия,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на 1 июля 2026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г. учреждение не имеет задолженности по заработной плате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и просроченной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кредиторской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задолженности.</a:t>
            </a:r>
            <a:endParaRPr lang="ru-RU" sz="1400" b="1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10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92" y="980728"/>
            <a:ext cx="9158288" cy="14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24649" y="116632"/>
            <a:ext cx="741548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defRPr/>
            </a:pPr>
            <a:r>
              <a:rPr lang="ru-RU" altLang="zh-CN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Налоги</a:t>
            </a:r>
            <a:endParaRPr lang="ru-RU" sz="3200" b="1" dirty="0">
              <a:solidFill>
                <a:srgbClr val="37609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4159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12713"/>
            <a:ext cx="9396413" cy="738187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ru-RU" sz="28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МЕРОПРИЯТИЯ и </a:t>
            </a:r>
            <a:r>
              <a:rPr lang="ru-RU" sz="28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ПОСЕЩАЕМОСТЬ</a:t>
            </a:r>
          </a:p>
        </p:txBody>
      </p:sp>
      <p:pic>
        <p:nvPicPr>
          <p:cNvPr id="7171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866775"/>
            <a:ext cx="9158288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Номер слайда 20"/>
          <p:cNvSpPr txBox="1">
            <a:spLocks noGrp="1"/>
          </p:cNvSpPr>
          <p:nvPr/>
        </p:nvSpPr>
        <p:spPr bwMode="auto">
          <a:xfrm>
            <a:off x="4859338" y="6356350"/>
            <a:ext cx="38274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 smtClean="0">
                <a:solidFill>
                  <a:srgbClr val="898989"/>
                </a:solidFill>
              </a:rPr>
              <a:t>Общее количество посетителей </a:t>
            </a:r>
            <a:r>
              <a:rPr lang="ru-RU" altLang="ru-RU" sz="1200" b="1" dirty="0"/>
              <a:t>32 935 </a:t>
            </a:r>
            <a:r>
              <a:rPr lang="ru-RU" altLang="ru-RU" sz="1200" dirty="0" smtClean="0">
                <a:solidFill>
                  <a:srgbClr val="898989"/>
                </a:solidFill>
              </a:rPr>
              <a:t>человек. Население </a:t>
            </a:r>
            <a:r>
              <a:rPr lang="ru-RU" altLang="ru-RU" sz="1200" dirty="0">
                <a:solidFill>
                  <a:srgbClr val="898989"/>
                </a:solidFill>
              </a:rPr>
              <a:t>г. Черноголовка </a:t>
            </a:r>
            <a:r>
              <a:rPr lang="ru-RU" altLang="ru-RU" sz="1200" b="1" dirty="0"/>
              <a:t>18 </a:t>
            </a:r>
            <a:r>
              <a:rPr lang="ru-RU" altLang="ru-RU" sz="1200" b="1" dirty="0" smtClean="0"/>
              <a:t>350</a:t>
            </a:r>
            <a:r>
              <a:rPr lang="ru-RU" altLang="ru-RU" sz="1200" b="1" dirty="0"/>
              <a:t>  </a:t>
            </a:r>
            <a:r>
              <a:rPr lang="ru-RU" altLang="ru-RU" sz="1200" dirty="0" smtClean="0">
                <a:solidFill>
                  <a:srgbClr val="898989"/>
                </a:solidFill>
              </a:rPr>
              <a:t>человек (на 2025 г.)</a:t>
            </a:r>
            <a:endParaRPr lang="ru-RU" altLang="ru-RU" sz="1200" dirty="0">
              <a:solidFill>
                <a:srgbClr val="898989"/>
              </a:solidFill>
            </a:endParaRPr>
          </a:p>
        </p:txBody>
      </p:sp>
      <p:grpSp>
        <p:nvGrpSpPr>
          <p:cNvPr id="7173" name="Group 5"/>
          <p:cNvGrpSpPr>
            <a:grpSpLocks noChangeAspect="1"/>
          </p:cNvGrpSpPr>
          <p:nvPr/>
        </p:nvGrpSpPr>
        <p:grpSpPr bwMode="auto">
          <a:xfrm>
            <a:off x="14579600" y="11718925"/>
            <a:ext cx="1800225" cy="88900"/>
            <a:chOff x="580" y="5320"/>
            <a:chExt cx="11088" cy="280"/>
          </a:xfrm>
        </p:grpSpPr>
        <p:sp>
          <p:nvSpPr>
            <p:cNvPr id="7265" name="Rectangle 29"/>
            <p:cNvSpPr>
              <a:spLocks noChangeArrowheads="1"/>
            </p:cNvSpPr>
            <p:nvPr/>
          </p:nvSpPr>
          <p:spPr bwMode="auto">
            <a:xfrm>
              <a:off x="580" y="5320"/>
              <a:ext cx="3888" cy="28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7266" name="Rectangle 30"/>
            <p:cNvSpPr>
              <a:spLocks noChangeArrowheads="1"/>
            </p:cNvSpPr>
            <p:nvPr/>
          </p:nvSpPr>
          <p:spPr bwMode="auto">
            <a:xfrm>
              <a:off x="4468" y="5320"/>
              <a:ext cx="2160" cy="28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7267" name="Rectangle 31"/>
            <p:cNvSpPr>
              <a:spLocks noChangeArrowheads="1"/>
            </p:cNvSpPr>
            <p:nvPr/>
          </p:nvSpPr>
          <p:spPr bwMode="auto">
            <a:xfrm>
              <a:off x="6628" y="5320"/>
              <a:ext cx="5040" cy="280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7174" name="Прямоугольник 3"/>
          <p:cNvSpPr>
            <a:spLocks noChangeArrowheads="1"/>
          </p:cNvSpPr>
          <p:nvPr/>
        </p:nvSpPr>
        <p:spPr bwMode="auto">
          <a:xfrm>
            <a:off x="900113" y="4941888"/>
            <a:ext cx="7127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2060"/>
              </a:solidFill>
              <a:latin typeface="Arial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855313"/>
              </p:ext>
            </p:extLst>
          </p:nvPr>
        </p:nvGraphicFramePr>
        <p:xfrm>
          <a:off x="570706" y="4139954"/>
          <a:ext cx="7786688" cy="19224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23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123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123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1238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1238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1238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1238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7473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2020</a:t>
                      </a: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2021</a:t>
                      </a: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2022</a:t>
                      </a: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2023</a:t>
                      </a:r>
                      <a:endParaRPr lang="ru-RU" sz="1200" dirty="0"/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2024</a:t>
                      </a:r>
                      <a:endParaRPr lang="ru-RU" sz="1200" dirty="0"/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2025</a:t>
                      </a:r>
                      <a:endParaRPr lang="ru-RU" sz="1200" dirty="0"/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2026</a:t>
                      </a:r>
                      <a:endParaRPr lang="ru-RU" sz="1200" dirty="0"/>
                    </a:p>
                  </a:txBody>
                  <a:tcPr marL="91400" marR="91400" marT="45796" marB="45796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7607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</a:t>
                      </a:r>
                      <a:b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Covid 19)</a:t>
                      </a:r>
                      <a:endParaRPr lang="ru-RU" sz="1200" dirty="0"/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</a:t>
                      </a:r>
                      <a:endParaRPr lang="ru-RU" sz="1200" dirty="0"/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</a:t>
                      </a:r>
                      <a:endParaRPr lang="ru-RU" sz="1200" dirty="0"/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</a:t>
                      </a:r>
                      <a:endParaRPr lang="ru-RU" sz="1200" dirty="0"/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</a:t>
                      </a:r>
                      <a:endParaRPr lang="ru-RU" sz="1200" dirty="0" smtClean="0"/>
                    </a:p>
                    <a:p>
                      <a:pPr algn="ctr"/>
                      <a:endParaRPr lang="ru-RU" sz="1200" dirty="0"/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</a:t>
                      </a:r>
                      <a:endParaRPr lang="ru-RU" sz="1200" smtClean="0"/>
                    </a:p>
                    <a:p>
                      <a:pPr algn="ctr"/>
                      <a:endParaRPr lang="ru-RU" sz="1200" dirty="0"/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</a:t>
                      </a:r>
                      <a:endParaRPr lang="ru-RU" sz="1200" dirty="0" smtClean="0"/>
                    </a:p>
                    <a:p>
                      <a:pPr algn="ctr"/>
                      <a:r>
                        <a:rPr lang="ru-RU" sz="1200" dirty="0" smtClean="0"/>
                        <a:t>(1 полугодие)</a:t>
                      </a:r>
                      <a:endParaRPr lang="ru-RU" sz="1200" dirty="0"/>
                    </a:p>
                  </a:txBody>
                  <a:tcPr marL="91400" marR="91400" marT="45796" marB="45796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6310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298</a:t>
                      </a: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362</a:t>
                      </a: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392</a:t>
                      </a: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403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445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26262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384</a:t>
                      </a:r>
                      <a:endParaRPr lang="ru-RU" sz="1800" kern="1200" dirty="0">
                        <a:solidFill>
                          <a:srgbClr val="26262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184</a:t>
                      </a:r>
                      <a:endParaRPr lang="ru-RU" sz="18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00" marR="91400" marT="45796" marB="45796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749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люди</a:t>
                      </a: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люди</a:t>
                      </a: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люди</a:t>
                      </a: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люди</a:t>
                      </a: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люди</a:t>
                      </a:r>
                    </a:p>
                    <a:p>
                      <a:pPr algn="ctr"/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люди</a:t>
                      </a:r>
                    </a:p>
                    <a:p>
                      <a:pPr algn="ctr"/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люди</a:t>
                      </a:r>
                    </a:p>
                    <a:p>
                      <a:pPr algn="ctr"/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00" marR="91400" marT="45796" marB="45796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6310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24 871</a:t>
                      </a: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46 891</a:t>
                      </a: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45 505</a:t>
                      </a: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58 726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54 917 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rgbClr val="26262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55 134</a:t>
                      </a:r>
                      <a:endParaRPr lang="ru-RU" sz="1800" kern="1200" dirty="0">
                        <a:solidFill>
                          <a:srgbClr val="26262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00" marR="91400" marT="45796" marB="45796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31071</a:t>
                      </a:r>
                      <a:endParaRPr lang="ru-RU" sz="18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00" marR="91400" marT="45796" marB="45796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216300"/>
              </p:ext>
            </p:extLst>
          </p:nvPr>
        </p:nvGraphicFramePr>
        <p:xfrm>
          <a:off x="179512" y="1524000"/>
          <a:ext cx="8208912" cy="2198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61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8872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635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803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9428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796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7449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2020</a:t>
                      </a: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2021</a:t>
                      </a: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2022</a:t>
                      </a: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2023</a:t>
                      </a:r>
                      <a:endParaRPr lang="ru-RU" sz="1200" dirty="0"/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2024</a:t>
                      </a:r>
                      <a:endParaRPr lang="ru-RU" sz="1200" dirty="0"/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2025</a:t>
                      </a:r>
                      <a:endParaRPr lang="ru-RU" sz="1200" dirty="0"/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FF0000"/>
                          </a:solidFill>
                        </a:rPr>
                        <a:t>2026 (1 полугодие)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 marL="91419" marR="91419" marT="45755" marB="4575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9883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</a:t>
                      </a:r>
                      <a:b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Covid 19)</a:t>
                      </a:r>
                      <a:endParaRPr lang="ru-RU" sz="1200" dirty="0"/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</a:t>
                      </a: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</a:t>
                      </a: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</a:t>
                      </a: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</a:t>
                      </a:r>
                    </a:p>
                    <a:p>
                      <a:pPr algn="ctr"/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</a:t>
                      </a:r>
                    </a:p>
                    <a:p>
                      <a:pPr algn="ctr"/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</a:t>
                      </a:r>
                    </a:p>
                    <a:p>
                      <a:pPr algn="ctr"/>
                      <a:endParaRPr lang="ru-RU" sz="12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 marL="91419" marR="91419" marT="45755" marB="4575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5984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195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209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172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192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210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26262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185</a:t>
                      </a:r>
                      <a:endParaRPr lang="ru-RU" sz="1800" kern="1200" dirty="0">
                        <a:solidFill>
                          <a:srgbClr val="26262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</a:t>
                      </a:r>
                      <a:endParaRPr lang="ru-RU" sz="18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2365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люди</a:t>
                      </a: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люди</a:t>
                      </a: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люди</a:t>
                      </a: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люди</a:t>
                      </a:r>
                    </a:p>
                    <a:p>
                      <a:pPr algn="ctr"/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люди</a:t>
                      </a:r>
                    </a:p>
                    <a:p>
                      <a:pPr algn="ctr"/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люди</a:t>
                      </a:r>
                    </a:p>
                    <a:p>
                      <a:pPr algn="ctr"/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5984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12 614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24 442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26 967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27 428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24 426 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rgbClr val="26262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27  378 </a:t>
                      </a:r>
                      <a:endParaRPr lang="ru-RU" sz="1800" kern="1200" dirty="0">
                        <a:solidFill>
                          <a:srgbClr val="26262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13108</a:t>
                      </a:r>
                      <a:endParaRPr lang="ru-RU" sz="18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263" name="TextBox 2"/>
          <p:cNvSpPr txBox="1">
            <a:spLocks noChangeArrowheads="1"/>
          </p:cNvSpPr>
          <p:nvPr/>
        </p:nvSpPr>
        <p:spPr bwMode="auto">
          <a:xfrm>
            <a:off x="791147" y="3732555"/>
            <a:ext cx="813638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1500" b="1" dirty="0" smtClean="0"/>
              <a:t>         Общее  количество платных и бесплатных мероприятий. Посещаемость</a:t>
            </a:r>
            <a:endParaRPr lang="ru-RU" altLang="ru-RU" sz="1500" b="1" dirty="0"/>
          </a:p>
        </p:txBody>
      </p:sp>
      <p:sp>
        <p:nvSpPr>
          <p:cNvPr id="7264" name="TextBox 12"/>
          <p:cNvSpPr txBox="1">
            <a:spLocks noChangeArrowheads="1"/>
          </p:cNvSpPr>
          <p:nvPr/>
        </p:nvSpPr>
        <p:spPr bwMode="auto">
          <a:xfrm>
            <a:off x="1684338" y="1200150"/>
            <a:ext cx="5761037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1500" b="1" dirty="0"/>
              <a:t>В рамках </a:t>
            </a:r>
            <a:r>
              <a:rPr lang="ru-RU" altLang="ru-RU" sz="1500" b="1" dirty="0" err="1"/>
              <a:t>Госзадания</a:t>
            </a:r>
            <a:r>
              <a:rPr lang="ru-RU" altLang="ru-RU" sz="1500" b="1" dirty="0"/>
              <a:t> (бесплатные для посетителей)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214313"/>
            <a:ext cx="9505950" cy="1143000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ru-RU" sz="30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</a:t>
            </a:r>
            <a:r>
              <a:rPr lang="ru-RU" altLang="ru-RU" sz="28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Численность и средняя заработная  плата:</a:t>
            </a:r>
            <a:br>
              <a:rPr lang="ru-RU" altLang="ru-RU" sz="28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</a:br>
            <a:r>
              <a:rPr lang="ru-RU" sz="36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</a:t>
            </a:r>
            <a:r>
              <a:rPr lang="ru-RU" sz="11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Выполнение Указа Президента РФ о повышении оплаты труда отдельных категорий работников бюджетных учреждений</a:t>
            </a:r>
          </a:p>
        </p:txBody>
      </p:sp>
      <p:pic>
        <p:nvPicPr>
          <p:cNvPr id="8195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582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Номер слайда 20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6734A6C-1DA7-4469-B0E3-A648A1E10394}" type="slidenum">
              <a:rPr lang="ru-RU" altLang="ru-RU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grpSp>
        <p:nvGrpSpPr>
          <p:cNvPr id="8197" name="Group 28"/>
          <p:cNvGrpSpPr>
            <a:grpSpLocks noChangeAspect="1"/>
          </p:cNvGrpSpPr>
          <p:nvPr/>
        </p:nvGrpSpPr>
        <p:grpSpPr bwMode="auto">
          <a:xfrm>
            <a:off x="14579600" y="11718925"/>
            <a:ext cx="1800225" cy="88900"/>
            <a:chOff x="580" y="5320"/>
            <a:chExt cx="11088" cy="280"/>
          </a:xfrm>
        </p:grpSpPr>
        <p:sp>
          <p:nvSpPr>
            <p:cNvPr id="8256" name="Rectangle 29"/>
            <p:cNvSpPr>
              <a:spLocks noChangeArrowheads="1"/>
            </p:cNvSpPr>
            <p:nvPr/>
          </p:nvSpPr>
          <p:spPr bwMode="auto">
            <a:xfrm>
              <a:off x="580" y="5320"/>
              <a:ext cx="3888" cy="28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57" name="Rectangle 30"/>
            <p:cNvSpPr>
              <a:spLocks noChangeArrowheads="1"/>
            </p:cNvSpPr>
            <p:nvPr/>
          </p:nvSpPr>
          <p:spPr bwMode="auto">
            <a:xfrm>
              <a:off x="4468" y="5320"/>
              <a:ext cx="2160" cy="28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58" name="Rectangle 31"/>
            <p:cNvSpPr>
              <a:spLocks noChangeArrowheads="1"/>
            </p:cNvSpPr>
            <p:nvPr/>
          </p:nvSpPr>
          <p:spPr bwMode="auto">
            <a:xfrm>
              <a:off x="6628" y="5320"/>
              <a:ext cx="5040" cy="280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8198" name="Text Box 17"/>
          <p:cNvSpPr txBox="1">
            <a:spLocks noChangeArrowheads="1"/>
          </p:cNvSpPr>
          <p:nvPr/>
        </p:nvSpPr>
        <p:spPr bwMode="auto">
          <a:xfrm>
            <a:off x="5354638" y="27813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8199" name="Group 28"/>
          <p:cNvGrpSpPr>
            <a:grpSpLocks noChangeAspect="1"/>
          </p:cNvGrpSpPr>
          <p:nvPr/>
        </p:nvGrpSpPr>
        <p:grpSpPr bwMode="auto">
          <a:xfrm>
            <a:off x="0" y="6411913"/>
            <a:ext cx="8820150" cy="206375"/>
            <a:chOff x="580" y="5320"/>
            <a:chExt cx="11401" cy="280"/>
          </a:xfrm>
        </p:grpSpPr>
        <p:sp>
          <p:nvSpPr>
            <p:cNvPr id="8253" name="Rectangle 29"/>
            <p:cNvSpPr>
              <a:spLocks noChangeArrowheads="1"/>
            </p:cNvSpPr>
            <p:nvPr/>
          </p:nvSpPr>
          <p:spPr bwMode="auto">
            <a:xfrm>
              <a:off x="580" y="5320"/>
              <a:ext cx="3888" cy="28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54" name="Rectangle 30"/>
            <p:cNvSpPr>
              <a:spLocks noChangeArrowheads="1"/>
            </p:cNvSpPr>
            <p:nvPr/>
          </p:nvSpPr>
          <p:spPr bwMode="auto">
            <a:xfrm>
              <a:off x="4468" y="5320"/>
              <a:ext cx="2160" cy="28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55" name="Rectangle 31"/>
            <p:cNvSpPr>
              <a:spLocks noChangeArrowheads="1"/>
            </p:cNvSpPr>
            <p:nvPr/>
          </p:nvSpPr>
          <p:spPr bwMode="auto">
            <a:xfrm>
              <a:off x="6941" y="5320"/>
              <a:ext cx="5040" cy="280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100">
                <a:solidFill>
                  <a:srgbClr val="FFFFFF"/>
                </a:solidFill>
                <a:latin typeface="Arial" charset="0"/>
              </a:endParaRPr>
            </a:p>
          </p:txBody>
        </p:sp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61843"/>
              </p:ext>
            </p:extLst>
          </p:nvPr>
        </p:nvGraphicFramePr>
        <p:xfrm>
          <a:off x="323850" y="1921722"/>
          <a:ext cx="5394326" cy="36099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38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855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278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570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3707">
                <a:tc gridSpan="4"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 данным отчета ЗП-Культура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71241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effectLst/>
                      </a:endParaRPr>
                    </a:p>
                    <a:p>
                      <a:pPr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Период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b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1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ru-RU" sz="1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Фактическая численность на 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Среднесписочная </a:t>
                      </a:r>
                      <a:r>
                        <a:rPr lang="ru-RU" sz="1200" b="1" dirty="0">
                          <a:effectLst/>
                        </a:rPr>
                        <a:t>численность работников, человек, без внешних совместителей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Средняя заработная плата работников, без внешних совместителей </a:t>
                      </a:r>
                      <a:r>
                        <a:rPr lang="ru-RU" sz="1200" b="1" dirty="0" smtClean="0">
                          <a:effectLst/>
                        </a:rPr>
                        <a:t/>
                      </a:r>
                      <a:br>
                        <a:rPr lang="ru-RU" sz="1200" b="1" dirty="0" smtClean="0">
                          <a:effectLst/>
                        </a:rPr>
                      </a:br>
                      <a:r>
                        <a:rPr lang="ru-RU" sz="1200" b="1" dirty="0" smtClean="0">
                          <a:effectLst/>
                        </a:rPr>
                        <a:t> (100% по региону)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 2021 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b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29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b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25,5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b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50, 80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 2022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b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4" marB="0" anchor="b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25,0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b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57, 21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858"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2023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b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4" marB="0" anchor="b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18,6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b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65,00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4953"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2024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b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4" marB="0" anchor="b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19,5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4" marB="0" anchor="b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54,33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4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24953"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2025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b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4" marB="0" anchor="b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17.63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b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73,06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41822"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2026 (1 полугодие)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b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4" marB="0" anchor="b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19.7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b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85 265,83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4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126890"/>
              </p:ext>
            </p:extLst>
          </p:nvPr>
        </p:nvGraphicFramePr>
        <p:xfrm>
          <a:off x="5940425" y="2133600"/>
          <a:ext cx="3024188" cy="3523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41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600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404802">
                <a:tc gridSpan="2">
                  <a:txBody>
                    <a:bodyPr/>
                    <a:lstStyle/>
                    <a:p>
                      <a:r>
                        <a:rPr lang="ru-RU" sz="1800" dirty="0"/>
                        <a:t>Прогнозные значения  сре</a:t>
                      </a:r>
                      <a:r>
                        <a:rPr lang="ru-RU" sz="1800" b="1" dirty="0"/>
                        <a:t>днемесячного дохода от трудовой деятельности по субъектам РФ  (Московская </a:t>
                      </a:r>
                      <a:r>
                        <a:rPr lang="ru-RU" sz="1800" b="1" dirty="0" smtClean="0"/>
                        <a:t>область, культура) </a:t>
                      </a:r>
                      <a:r>
                        <a:rPr lang="ru-RU" sz="1800" b="1" dirty="0"/>
                        <a:t>Росстат</a:t>
                      </a:r>
                      <a:endParaRPr lang="ru-RU" sz="1800" dirty="0"/>
                    </a:p>
                  </a:txBody>
                  <a:tcPr marL="91429" marR="91429" marT="45665" marB="4566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2584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</a:t>
                      </a:r>
                    </a:p>
                  </a:txBody>
                  <a:tcPr marL="91429" marR="91429" marT="45665" marB="45665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49 960, 00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9" marR="91429" marT="45665" marB="4566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2584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</a:t>
                      </a:r>
                    </a:p>
                  </a:txBody>
                  <a:tcPr marL="91429" marR="91429" marT="45665" marB="45665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55 040,00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9" marR="91429" marT="45665" marB="4566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3210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</a:t>
                      </a:r>
                    </a:p>
                  </a:txBody>
                  <a:tcPr marL="91429" marR="91429" marT="45665" marB="45665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62 350, 00 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9" marR="91429" marT="45665" marB="45665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6552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2024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9" marR="91429" marT="45665" marB="4566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66 760, 00 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9" marR="91429" marT="45665" marB="45665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4110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2025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9" marR="91429" marT="45665" marB="45665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79 456, 00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9" marR="91429" marT="45665" marB="45665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97388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9" marR="91429" marT="45665" marB="45665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90 814, 00</a:t>
                      </a: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9" marR="91429" marT="45665" marB="45665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70952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+mj-ea"/>
                <a:cs typeface="+mj-cs"/>
              </a:rPr>
              <a:t>ГОСУДАРСТВЕННОЕ ЗАДАНИЕ 2025 и 2026 гг. 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006081"/>
              </p:ext>
            </p:extLst>
          </p:nvPr>
        </p:nvGraphicFramePr>
        <p:xfrm>
          <a:off x="212696" y="711860"/>
          <a:ext cx="8823800" cy="5582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50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987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7449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2025, 7 ед. (направлений) </a:t>
                      </a:r>
                      <a:endParaRPr lang="ru-RU" sz="1200" dirty="0"/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2026,   9 ед. (направлений) </a:t>
                      </a:r>
                      <a:endParaRPr lang="ru-RU" sz="1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9883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  Культурно-просветительские мероприятия (лекции по искусству, исторические,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литературные,лекции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 презентации; семинары, мастер-классы, творческие лаборатории; круглых столы, дискуссии).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1 Просветительские и досуговые мероприятия  в сфере культуры и искусства (лекции по искусству, исторические, литературные; мастер-классы, творческие лаборатории).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5984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 Экскурсии и лекции в рамках работы Экспозиции, посвященной истории НЦЧ РАН и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наукограда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Черноголовка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2. Экскурсии и лекции в рамках работы Экспозиции, посвященной истории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наукограда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Черноголовка.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2365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 Концертные мероприятия, фестивали, праздники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 Концертные мероприятия.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59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Выставочные мероприятия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Фестивали (музыкальные, декоративно-прикладного искусства, общегородские и пр.); праздничные  мероприятия (культурно-массовые мероприятия, приуроченные к городским и государственным праздникам). 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59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 Клубные мероприятия (клубные занятия в месяц - за 1 (единицу)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 Выставочные мероприятия.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59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6. Кинопоказы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6. Клубные мероприятия (клубные занятия одного клуба в месяц - за 1 (единицу).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659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7. Научные, научно-популярные, научно-организационные мероприятия (лекции, семинары, конференции, публикация новостей в разделе "ЧГ-НАУКА" на сайте учреждения)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7. Кинопоказы.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59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8. Научные события (конференции для институтов РАН, форумы, семинары).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659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rgbClr val="26262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9. Научно-популярные и научно-просветительские мероприятия (научно-популярные лекции, дискуссии, круглые столы).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 marT="45755" marB="45755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2524898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927" y="95549"/>
            <a:ext cx="9057257" cy="1143000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МЕРОПРИЯТИЯ РАН  рамках </a:t>
            </a:r>
            <a:r>
              <a:rPr lang="ru-RU" sz="3200" b="1" dirty="0" err="1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Госзадания</a:t>
            </a: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и не только…  </a:t>
            </a:r>
            <a:b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</a:br>
            <a:r>
              <a:rPr lang="ru-RU" sz="32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Конференции, стратегические сессии 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9219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582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0" name="Группа 4"/>
          <p:cNvGrpSpPr>
            <a:grpSpLocks/>
          </p:cNvGrpSpPr>
          <p:nvPr/>
        </p:nvGrpSpPr>
        <p:grpSpPr bwMode="auto">
          <a:xfrm>
            <a:off x="6070600" y="4433984"/>
            <a:ext cx="2965450" cy="2232025"/>
            <a:chOff x="-32" y="3857637"/>
            <a:chExt cx="4857784" cy="3000388"/>
          </a:xfrm>
        </p:grpSpPr>
        <p:pic>
          <p:nvPicPr>
            <p:cNvPr id="9230" name="Рисунок 6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9467" t="-63121" r="119467" b="63121"/>
            <a:stretch>
              <a:fillRect/>
            </a:stretch>
          </p:blipFill>
          <p:spPr bwMode="auto">
            <a:xfrm>
              <a:off x="1774" y="3857637"/>
              <a:ext cx="4855978" cy="2859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1" name="Rectangle 29"/>
            <p:cNvSpPr>
              <a:spLocks noChangeArrowheads="1"/>
            </p:cNvSpPr>
            <p:nvPr/>
          </p:nvSpPr>
          <p:spPr bwMode="auto">
            <a:xfrm>
              <a:off x="-32" y="6746604"/>
              <a:ext cx="1700371" cy="111421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9232" name="Rectangle 30"/>
            <p:cNvSpPr>
              <a:spLocks noChangeArrowheads="1"/>
            </p:cNvSpPr>
            <p:nvPr/>
          </p:nvSpPr>
          <p:spPr bwMode="auto">
            <a:xfrm>
              <a:off x="1700339" y="6746587"/>
              <a:ext cx="944650" cy="11142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9233" name="Rectangle 31"/>
            <p:cNvSpPr>
              <a:spLocks noChangeArrowheads="1"/>
            </p:cNvSpPr>
            <p:nvPr/>
          </p:nvSpPr>
          <p:spPr bwMode="auto">
            <a:xfrm>
              <a:off x="2644989" y="6746573"/>
              <a:ext cx="2204184" cy="111421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2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25" name="Содержимое 2"/>
          <p:cNvSpPr txBox="1">
            <a:spLocks/>
          </p:cNvSpPr>
          <p:nvPr/>
        </p:nvSpPr>
        <p:spPr>
          <a:xfrm>
            <a:off x="179388" y="1685925"/>
            <a:ext cx="8740775" cy="7683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222" name="Номер слайда 13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D9C0101-7043-4E5A-80F0-1BB638B399C5}" type="slidenum">
              <a:rPr lang="ru-RU" altLang="ru-RU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sp>
        <p:nvSpPr>
          <p:cNvPr id="9223" name="Rectangle 17"/>
          <p:cNvSpPr>
            <a:spLocks noChangeArrowheads="1"/>
          </p:cNvSpPr>
          <p:nvPr/>
        </p:nvSpPr>
        <p:spPr bwMode="auto">
          <a:xfrm>
            <a:off x="5500688" y="2928938"/>
            <a:ext cx="36433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ru-RU" altLang="ru-RU" sz="1200" b="1">
              <a:latin typeface="Corbel" pitchFamily="34" charset="0"/>
            </a:endParaRPr>
          </a:p>
        </p:txBody>
      </p:sp>
      <p:sp>
        <p:nvSpPr>
          <p:cNvPr id="9224" name="AutoShape 6" descr="https://apf.mail.ru/cgi-bin/readmsg?id=14761843800000000478;0;1&amp;af_preview=1&amp;exif=1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428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48064" y="4484979"/>
            <a:ext cx="30234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</a:rPr>
              <a:t>14–16 октября 2025 </a:t>
            </a:r>
            <a:r>
              <a:rPr lang="ru-RU" sz="1400" b="1" dirty="0" smtClean="0">
                <a:solidFill>
                  <a:srgbClr val="FF0000"/>
                </a:solidFill>
              </a:rPr>
              <a:t>г.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в Доме ученых прошла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первая Конференция «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Российское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научное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приборостроение: состояние и проблемы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». Конференцию решено проводить регулярно,  1  раз в 2 года. </a:t>
            </a: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95" y="4077072"/>
            <a:ext cx="2561461" cy="192109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579144" y="1761318"/>
            <a:ext cx="449217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16 июля 2025 г.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в Доме ученых прошла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стратегическая сессия, посвященная разработке концепции кампуса мирового уровня нового типа. В отличие от уже реализуемых в России проектов, создаваемых на базе одного или нескольких университетов, эта инициатива ориентирована на ведущие научные организации города и их технологических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партнеров.  Рабочее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название проекта – «Кампус мирового уровня науки, технологий и образования»</a:t>
            </a:r>
          </a:p>
        </p:txBody>
      </p:sp>
      <p:sp>
        <p:nvSpPr>
          <p:cNvPr id="9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8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97" y="1772939"/>
            <a:ext cx="3596875" cy="2023242"/>
          </a:xfrm>
          <a:prstGeom prst="rect">
            <a:avLst/>
          </a:prstGeom>
        </p:spPr>
      </p:pic>
      <p:pic>
        <p:nvPicPr>
          <p:cNvPr id="1026" name="Picture 2" descr="IMG_20251014_10435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514" y="4623457"/>
            <a:ext cx="2723372" cy="204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8535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27431</TotalTime>
  <Words>2092</Words>
  <Application>Microsoft Office PowerPoint</Application>
  <PresentationFormat>Экран (4:3)</PresentationFormat>
  <Paragraphs>423</Paragraphs>
  <Slides>30</Slides>
  <Notes>26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Тема Office</vt:lpstr>
      <vt:lpstr>4_Тема Office</vt:lpstr>
      <vt:lpstr>Презентация PowerPoint</vt:lpstr>
      <vt:lpstr>Финансирование.  Государственное задание</vt:lpstr>
      <vt:lpstr>Передача Домов ученых в ведение РАН с 1 января 2026 г. </vt:lpstr>
      <vt:lpstr>Презентация PowerPoint</vt:lpstr>
      <vt:lpstr>Презентация PowerPoint</vt:lpstr>
      <vt:lpstr> МЕРОПРИЯТИЯ и ПОСЕЩАЕМОСТЬ</vt:lpstr>
      <vt:lpstr> Численность и средняя заработная  плата:  Выполнение Указа Президента РФ о повышении оплаты труда отдельных категорий работников бюджетных учреждений</vt:lpstr>
      <vt:lpstr>Презентация PowerPoint</vt:lpstr>
      <vt:lpstr>МЕРОПРИЯТИЯ РАН  рамках Госзадания и не только…   Конференции, стратегические сессии </vt:lpstr>
      <vt:lpstr>МЕРОПРИЯТИЯ РАН  рамках Госзадания и не только…   Конференции, стратегические сессии </vt:lpstr>
      <vt:lpstr>МЕРОПРИЯТИЯ РАН  рамках Госзадания и не только…   Конференции, стратегические сессии </vt:lpstr>
      <vt:lpstr>Заключение партнерского договора с обществом  «Знание»  </vt:lpstr>
      <vt:lpstr>Наиболее значимые мероприятия 2025 - 2026</vt:lpstr>
      <vt:lpstr>Мероприятия Всероссийского музея А. С. Пушкина в региональном центре – Дом ученых РАН в Черноголовке</vt:lpstr>
      <vt:lpstr>Проект для детей и подростков                       «Классный огонек» 2025-2026 гг.</vt:lpstr>
      <vt:lpstr>Наиболее значимые мероприятия 2025 - 2026 VII и VIII Международный музыкально- просветительский проект «Гиндин-фестиваль» </vt:lpstr>
      <vt:lpstr>Наиболее значимые мероприятия 2025 - 2026 VII и VIII Международный музыкально- просветительский проект «Гиндин-фестиваль» </vt:lpstr>
      <vt:lpstr>Наиболее значимые мероприятия 2025 - 2026 </vt:lpstr>
      <vt:lpstr>Наиболее значимые мероприятия 2025 - 2026 </vt:lpstr>
      <vt:lpstr>IX Благотворительный праздник книги 2025 г.</vt:lpstr>
      <vt:lpstr>Крупные акции, фестивали, городские праздники</vt:lpstr>
      <vt:lpstr>Работа Экспозиции, посвященной истории НЦЧ РАН </vt:lpstr>
      <vt:lpstr>Клубы</vt:lpstr>
      <vt:lpstr>Кинотеатр «Два луча», 2025 </vt:lpstr>
      <vt:lpstr>ДОПОЛНИТЕЛЬНО</vt:lpstr>
      <vt:lpstr>КОФЕЙНЯ</vt:lpstr>
      <vt:lpstr>НАШ ВКЛАД в ПОБЕДУ</vt:lpstr>
      <vt:lpstr>ИМУЩЕСТВО </vt:lpstr>
      <vt:lpstr> ПРОБЛЕМЫ</vt:lpstr>
      <vt:lpstr>Презентация PowerPoint</vt:lpstr>
    </vt:vector>
  </TitlesOfParts>
  <Company>Интерпрогма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Елена</cp:lastModifiedBy>
  <cp:revision>913</cp:revision>
  <cp:lastPrinted>2026-07-01T08:29:17Z</cp:lastPrinted>
  <dcterms:created xsi:type="dcterms:W3CDTF">2012-01-16T05:12:11Z</dcterms:created>
  <dcterms:modified xsi:type="dcterms:W3CDTF">2026-07-08T13:42:11Z</dcterms:modified>
</cp:coreProperties>
</file>